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sldIdLst>
    <p:sldId id="624" r:id="rId2"/>
    <p:sldId id="683" r:id="rId3"/>
    <p:sldId id="1913" r:id="rId4"/>
    <p:sldId id="1947" r:id="rId5"/>
    <p:sldId id="1948" r:id="rId6"/>
    <p:sldId id="1949" r:id="rId7"/>
    <p:sldId id="1950" r:id="rId8"/>
    <p:sldId id="1951" r:id="rId9"/>
    <p:sldId id="1952" r:id="rId10"/>
    <p:sldId id="1953" r:id="rId11"/>
    <p:sldId id="1954" r:id="rId12"/>
    <p:sldId id="1955" r:id="rId13"/>
    <p:sldId id="1956" r:id="rId14"/>
    <p:sldId id="1957" r:id="rId15"/>
    <p:sldId id="1972" r:id="rId16"/>
    <p:sldId id="1958" r:id="rId17"/>
    <p:sldId id="1959" r:id="rId18"/>
    <p:sldId id="1960" r:id="rId19"/>
    <p:sldId id="1961" r:id="rId20"/>
    <p:sldId id="1962" r:id="rId21"/>
    <p:sldId id="1963" r:id="rId22"/>
    <p:sldId id="1964" r:id="rId23"/>
    <p:sldId id="1965" r:id="rId24"/>
    <p:sldId id="1966" r:id="rId25"/>
    <p:sldId id="1967" r:id="rId26"/>
    <p:sldId id="1968" r:id="rId27"/>
    <p:sldId id="1969" r:id="rId28"/>
    <p:sldId id="1970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17" r:id="rId38"/>
    <p:sldId id="318" r:id="rId39"/>
    <p:sldId id="323" r:id="rId40"/>
    <p:sldId id="319" r:id="rId41"/>
    <p:sldId id="310" r:id="rId42"/>
    <p:sldId id="311" r:id="rId43"/>
    <p:sldId id="312" r:id="rId44"/>
    <p:sldId id="313" r:id="rId45"/>
    <p:sldId id="1943" r:id="rId46"/>
    <p:sldId id="1907" r:id="rId47"/>
    <p:sldId id="1908" r:id="rId48"/>
    <p:sldId id="1971" r:id="rId49"/>
    <p:sldId id="962" r:id="rId50"/>
    <p:sldId id="963" r:id="rId51"/>
    <p:sldId id="964" r:id="rId52"/>
    <p:sldId id="1973" r:id="rId53"/>
    <p:sldId id="965" r:id="rId54"/>
    <p:sldId id="1974" r:id="rId55"/>
    <p:sldId id="1975" r:id="rId56"/>
    <p:sldId id="1976" r:id="rId57"/>
    <p:sldId id="968" r:id="rId58"/>
    <p:sldId id="969" r:id="rId59"/>
    <p:sldId id="970" r:id="rId60"/>
    <p:sldId id="971" r:id="rId61"/>
    <p:sldId id="1944" r:id="rId62"/>
    <p:sldId id="1028" r:id="rId63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 userDrawn="1">
          <p15:clr>
            <a:srgbClr val="A4A3A4"/>
          </p15:clr>
        </p15:guide>
        <p15:guide id="2" pos="216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00FF"/>
    <a:srgbClr val="FFFF3F"/>
    <a:srgbClr val="0070C0"/>
    <a:srgbClr val="EAEDF4"/>
    <a:srgbClr val="D0D8E8"/>
    <a:srgbClr val="000066"/>
    <a:srgbClr val="000099"/>
    <a:srgbClr val="66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141" autoAdjust="0"/>
  </p:normalViewPr>
  <p:slideViewPr>
    <p:cSldViewPr>
      <p:cViewPr varScale="1">
        <p:scale>
          <a:sx n="64" d="100"/>
          <a:sy n="64" d="100"/>
        </p:scale>
        <p:origin x="116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54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9363"/>
    </p:cViewPr>
  </p:sorterViewPr>
  <p:notesViewPr>
    <p:cSldViewPr>
      <p:cViewPr varScale="1">
        <p:scale>
          <a:sx n="100" d="100"/>
          <a:sy n="100" d="100"/>
        </p:scale>
        <p:origin x="-2946" y="-108"/>
      </p:cViewPr>
      <p:guideLst>
        <p:guide orient="horz" pos="3148"/>
        <p:guide pos="216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09" y="3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/>
          <a:lstStyle>
            <a:lvl1pPr algn="r">
              <a:defRPr sz="1300"/>
            </a:lvl1pPr>
          </a:lstStyle>
          <a:p>
            <a:fld id="{91F7E485-CF4B-49E5-80CC-25C6F0E7F36F}" type="datetimeFigureOut">
              <a:rPr lang="ko-KR" altLang="en-US" smtClean="0"/>
              <a:t>2020-08-25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17" tIns="48158" rIns="96317" bIns="4815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17" tIns="48158" rIns="96317" bIns="48158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09" y="9494932"/>
            <a:ext cx="2974552" cy="499825"/>
          </a:xfrm>
          <a:prstGeom prst="rect">
            <a:avLst/>
          </a:prstGeom>
        </p:spPr>
        <p:txBody>
          <a:bodyPr vert="horz" lIns="96317" tIns="48158" rIns="96317" bIns="48158" rtlCol="0" anchor="b"/>
          <a:lstStyle>
            <a:lvl1pPr algn="r">
              <a:defRPr sz="1300"/>
            </a:lvl1pPr>
          </a:lstStyle>
          <a:p>
            <a:fld id="{487C817A-F9D8-4614-B4EE-4254C2204B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0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36862931_Anisotropic_Diffusion_for_Details_Enhancement_in_Multiexposure_Image_Fusion/download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36862931_Anisotropic_Diffusion_for_Details_Enhancement_in_Multiexposure_Image_Fusion/download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1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9234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15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79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108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989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>
                <a:hlinkClick r:id="rId3"/>
              </a:rPr>
              <a:t>https://www.researchgate.net/publication/236862931_Anisotropic_Diffusion_for_Details_Enhancement_in_Multiexposure_Image_Fusion/download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133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000" dirty="0">
                <a:hlinkClick r:id="rId3"/>
              </a:rPr>
              <a:t>https://www.researchgate.net/publication/236862931_Anisotropic_Diffusion_for_Details_Enhancement_in_Multiexposure_Image_Fusion/download</a:t>
            </a:r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992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9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517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099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14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5724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 txBox="1">
            <a:spLocks noGrp="1" noChangeArrowheads="1"/>
          </p:cNvSpPr>
          <p:nvPr/>
        </p:nvSpPr>
        <p:spPr bwMode="auto">
          <a:xfrm>
            <a:off x="3887681" y="9494677"/>
            <a:ext cx="2975576" cy="500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634" tIns="45818" rIns="91634" bIns="45818" anchor="b"/>
          <a:lstStyle/>
          <a:p>
            <a:pPr algn="r" defTabSz="915440"/>
            <a:fld id="{69E4C955-43B7-4B8B-BC79-CE5F3AF0EF02}" type="slidenum">
              <a:rPr lang="en-US" altLang="ko-KR" sz="1200">
                <a:solidFill>
                  <a:prstClr val="black"/>
                </a:solidFill>
              </a:rPr>
              <a:pPr algn="r" defTabSz="915440"/>
              <a:t>62</a:t>
            </a:fld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35038" y="749300"/>
            <a:ext cx="4997450" cy="374967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8194" y="4750659"/>
            <a:ext cx="5487966" cy="4496430"/>
          </a:xfrm>
          <a:noFill/>
        </p:spPr>
        <p:txBody>
          <a:bodyPr wrap="square" lIns="91634" tIns="45818" rIns="91634" bIns="45818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755423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30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61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37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165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819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23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7C817A-F9D8-4614-B4EE-4254C2204BC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2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tif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F9C374A-DAFD-4BE4-899F-D0419F0C06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428B5C-08FA-48A0-BF1C-CB172CA138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>
            <a:grpSpLocks/>
          </p:cNvGrpSpPr>
          <p:nvPr userDrawn="1"/>
        </p:nvGrpSpPr>
        <p:grpSpPr bwMode="auto">
          <a:xfrm>
            <a:off x="487363" y="2959100"/>
            <a:ext cx="4013200" cy="465138"/>
            <a:chOff x="2014" y="1864"/>
            <a:chExt cx="3005" cy="317"/>
          </a:xfrm>
        </p:grpSpPr>
        <p:sp>
          <p:nvSpPr>
            <p:cNvPr id="4" name="Rectangle 10"/>
            <p:cNvSpPr>
              <a:spLocks noChangeArrowheads="1"/>
            </p:cNvSpPr>
            <p:nvPr userDrawn="1"/>
          </p:nvSpPr>
          <p:spPr bwMode="auto">
            <a:xfrm>
              <a:off x="2014" y="1864"/>
              <a:ext cx="2364" cy="317"/>
            </a:xfrm>
            <a:prstGeom prst="rect">
              <a:avLst/>
            </a:prstGeom>
            <a:gradFill rotWithShape="1">
              <a:gsLst>
                <a:gs pos="0">
                  <a:srgbClr val="9ABCDE"/>
                </a:gs>
                <a:gs pos="100000">
                  <a:srgbClr val="DCE8F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5" name="Rectangle 16"/>
            <p:cNvSpPr>
              <a:spLocks noChangeArrowheads="1"/>
            </p:cNvSpPr>
            <p:nvPr userDrawn="1"/>
          </p:nvSpPr>
          <p:spPr bwMode="auto">
            <a:xfrm>
              <a:off x="4671" y="1864"/>
              <a:ext cx="150" cy="317"/>
            </a:xfrm>
            <a:prstGeom prst="rect">
              <a:avLst/>
            </a:prstGeom>
            <a:solidFill>
              <a:srgbClr val="9ABCDE">
                <a:alpha val="27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17"/>
            <p:cNvSpPr>
              <a:spLocks noChangeArrowheads="1"/>
            </p:cNvSpPr>
            <p:nvPr userDrawn="1"/>
          </p:nvSpPr>
          <p:spPr bwMode="auto">
            <a:xfrm>
              <a:off x="4855" y="1864"/>
              <a:ext cx="164" cy="317"/>
            </a:xfrm>
            <a:prstGeom prst="rect">
              <a:avLst/>
            </a:prstGeom>
            <a:solidFill>
              <a:srgbClr val="9ABCDE">
                <a:alpha val="20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18"/>
            <p:cNvSpPr>
              <a:spLocks noChangeArrowheads="1"/>
            </p:cNvSpPr>
            <p:nvPr userDrawn="1"/>
          </p:nvSpPr>
          <p:spPr bwMode="auto">
            <a:xfrm>
              <a:off x="4428" y="1864"/>
              <a:ext cx="206" cy="317"/>
            </a:xfrm>
            <a:prstGeom prst="rect">
              <a:avLst/>
            </a:prstGeom>
            <a:solidFill>
              <a:srgbClr val="9ABCDE">
                <a:alpha val="39000"/>
              </a:srgb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357313" y="4443413"/>
            <a:ext cx="7786687" cy="57150"/>
          </a:xfrm>
          <a:prstGeom prst="rect">
            <a:avLst/>
          </a:prstGeom>
          <a:solidFill>
            <a:srgbClr val="9ABCDE"/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1">
                <a:lumMod val="50000"/>
              </a:schemeClr>
            </a:outerShdw>
          </a:effectLst>
        </p:spPr>
        <p:txBody>
          <a:bodyPr wrap="none" lIns="91431" tIns="45715" rIns="91431" bIns="45715" anchor="ctr"/>
          <a:lstStyle/>
          <a:p>
            <a:pPr>
              <a:defRPr/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14414" y="3286125"/>
            <a:ext cx="7772400" cy="1470025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2">
                    <a:lumMod val="50000"/>
                  </a:schemeClr>
                </a:solidFill>
                <a:latin typeface="HY헤드라인M" pitchFamily="18" charset="-127"/>
                <a:ea typeface="HY헤드라인M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바닥글 개체 틀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9585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67" y="1"/>
            <a:ext cx="9147115" cy="6614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 userDrawn="1"/>
        </p:nvSpPr>
        <p:spPr>
          <a:xfrm rot="10800000">
            <a:off x="-3115" y="-1539"/>
            <a:ext cx="450927" cy="83671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0" y="6597352"/>
            <a:ext cx="9144000" cy="260648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 rot="16200000">
            <a:off x="4375362" y="-3931930"/>
            <a:ext cx="836709" cy="8700568"/>
          </a:xfrm>
          <a:prstGeom prst="rect">
            <a:avLst/>
          </a:prstGeom>
          <a:gradFill>
            <a:gsLst>
              <a:gs pos="0">
                <a:srgbClr val="000000"/>
              </a:gs>
              <a:gs pos="39999">
                <a:srgbClr val="0A128C"/>
              </a:gs>
              <a:gs pos="70000">
                <a:srgbClr val="181CC7"/>
              </a:gs>
              <a:gs pos="88000">
                <a:srgbClr val="7005D4"/>
              </a:gs>
              <a:gs pos="100000">
                <a:srgbClr val="8C3D9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662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746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40798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57200" y="1066800"/>
            <a:ext cx="4038600" cy="5105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066800"/>
            <a:ext cx="4038600" cy="51054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바닥글 개체 틀 5"/>
          <p:cNvSpPr>
            <a:spLocks noGrp="1"/>
          </p:cNvSpPr>
          <p:nvPr>
            <p:ph type="ftr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" name="슬라이드 번호 개체 틀 6"/>
          <p:cNvSpPr>
            <a:spLocks noGrp="1"/>
          </p:cNvSpPr>
          <p:nvPr>
            <p:ph type="sldNum" sz="quarter" idx="1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DC4CD82-31DA-40C6-B867-65C44CA8C9D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0349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pic>
        <p:nvPicPr>
          <p:cNvPr id="12" name="Picture 6" descr="C:\Users\Donggeon Lee\Desktop\IoT\pnu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980" y="6503867"/>
            <a:ext cx="1246996" cy="307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슬라이드 번호 개체 틀 5"/>
          <p:cNvSpPr txBox="1">
            <a:spLocks/>
          </p:cNvSpPr>
          <p:nvPr userDrawn="1"/>
        </p:nvSpPr>
        <p:spPr>
          <a:xfrm>
            <a:off x="4389258" y="6673334"/>
            <a:ext cx="365485" cy="184666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BCCB3AF-423D-41CB-AFF9-3007F6A07770}" type="slidenum">
              <a:rPr lang="ko-KR" altLang="en-US" b="1" smtClean="0">
                <a:solidFill>
                  <a:schemeClr val="tx1">
                    <a:alpha val="99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pPr/>
              <a:t>‹#›</a:t>
            </a:fld>
            <a:endParaRPr lang="ko-KR" altLang="en-US" b="1" dirty="0">
              <a:solidFill>
                <a:schemeClr val="tx1">
                  <a:alpha val="99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2987" y="6486450"/>
            <a:ext cx="1429771" cy="35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88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>
            <a:noAutofit/>
          </a:bodyPr>
          <a:lstStyle>
            <a:lvl1pPr algn="l">
              <a:defRPr sz="240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5286" y="614172"/>
            <a:ext cx="8911209" cy="5361459"/>
          </a:xfrm>
        </p:spPr>
        <p:txBody>
          <a:bodyPr/>
          <a:lstStyle>
            <a:lvl1pPr latinLnBrk="0">
              <a:defRPr sz="2400">
                <a:latin typeface="나눔고딕 ExtraBold" pitchFamily="50" charset="-127"/>
                <a:ea typeface="나눔고딕 ExtraBold" pitchFamily="50" charset="-127"/>
              </a:defRPr>
            </a:lvl1pPr>
            <a:lvl2pPr latinLnBrk="0">
              <a:defRPr sz="20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</a:defRPr>
            </a:lvl2pPr>
            <a:lvl3pPr latinLnBrk="0">
              <a:defRPr sz="1800">
                <a:solidFill>
                  <a:srgbClr val="C00000"/>
                </a:solidFill>
                <a:latin typeface="나눔고딕 ExtraBold" pitchFamily="50" charset="-127"/>
                <a:ea typeface="나눔고딕 ExtraBold" pitchFamily="50" charset="-127"/>
              </a:defRPr>
            </a:lvl3pPr>
            <a:lvl4pPr latinLnBrk="0">
              <a:defRPr sz="1600">
                <a:latin typeface="나눔고딕 ExtraBold" pitchFamily="50" charset="-127"/>
                <a:ea typeface="나눔고딕 ExtraBold" pitchFamily="50" charset="-127"/>
              </a:defRPr>
            </a:lvl4pPr>
            <a:lvl5pPr latinLnBrk="0">
              <a:defRPr sz="1400">
                <a:latin typeface="나눔고딕 ExtraBold" pitchFamily="50" charset="-127"/>
                <a:ea typeface="나눔고딕 ExtraBold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97351"/>
            <a:ext cx="648072" cy="26064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517310-54FB-4BFD-BA5F-1EA9D41294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나눔고딕 ExtraBold" pitchFamily="50" charset="-127"/>
                <a:ea typeface="나눔고딕 ExtraBold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3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5F98D-730F-4E21-A522-FF90E201A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AF3503-303E-40AC-88BE-85BF9DBAC3E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01D6DFB-888E-469B-A306-F2C227B3B6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09AAD1-D41E-4A6D-A955-485AB0B6CD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0CC1FF-88D6-40E3-B5C1-D4B739DD40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7" y="6169107"/>
            <a:ext cx="9144000" cy="688893"/>
          </a:xfrm>
          <a:prstGeom prst="rect">
            <a:avLst/>
          </a:prstGeom>
        </p:spPr>
      </p:pic>
      <p:sp>
        <p:nvSpPr>
          <p:cNvPr id="14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283968" y="6556058"/>
            <a:ext cx="648072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0A46390-85B6-4EA4-A243-3F79172FCC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CB3AF-423D-41CB-AFF9-3007F6A07770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17" cstate="print"/>
          <a:srcRect l="3016" t="5763" r="18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그룹 13"/>
          <p:cNvGrpSpPr/>
          <p:nvPr/>
        </p:nvGrpSpPr>
        <p:grpSpPr>
          <a:xfrm>
            <a:off x="241996" y="0"/>
            <a:ext cx="8902004" cy="392867"/>
            <a:chOff x="241067" y="4763"/>
            <a:chExt cx="8902004" cy="392867"/>
          </a:xfrm>
          <a:effectLst>
            <a:outerShdw blurRad="50800" dist="38100" dir="5400000" algn="t" rotWithShape="0">
              <a:prstClr val="black">
                <a:alpha val="12000"/>
              </a:prstClr>
            </a:outerShdw>
          </a:effectLst>
        </p:grpSpPr>
        <p:sp>
          <p:nvSpPr>
            <p:cNvPr id="17" name="직사각형 11"/>
            <p:cNvSpPr/>
            <p:nvPr userDrawn="1"/>
          </p:nvSpPr>
          <p:spPr bwMode="auto">
            <a:xfrm>
              <a:off x="6516215" y="60697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8100000" algn="tr" rotWithShape="0">
                <a:prstClr val="black">
                  <a:alpha val="5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2" name="직사각형 11"/>
            <p:cNvSpPr/>
            <p:nvPr userDrawn="1"/>
          </p:nvSpPr>
          <p:spPr bwMode="auto">
            <a:xfrm>
              <a:off x="6971372" y="114360"/>
              <a:ext cx="2171699" cy="283270"/>
            </a:xfrm>
            <a:custGeom>
              <a:avLst/>
              <a:gdLst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0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0 w 2195736"/>
                <a:gd name="connsiteY0" fmla="*/ 0 h 283270"/>
                <a:gd name="connsiteX1" fmla="*/ 2195736 w 2195736"/>
                <a:gd name="connsiteY1" fmla="*/ 0 h 283270"/>
                <a:gd name="connsiteX2" fmla="*/ 2195736 w 2195736"/>
                <a:gd name="connsiteY2" fmla="*/ 283270 h 283270"/>
                <a:gd name="connsiteX3" fmla="*/ 504825 w 2195736"/>
                <a:gd name="connsiteY3" fmla="*/ 283270 h 283270"/>
                <a:gd name="connsiteX4" fmla="*/ 0 w 2195736"/>
                <a:gd name="connsiteY4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24669 w 2320405"/>
                <a:gd name="connsiteY0" fmla="*/ 0 h 283270"/>
                <a:gd name="connsiteX1" fmla="*/ 2320405 w 2320405"/>
                <a:gd name="connsiteY1" fmla="*/ 0 h 283270"/>
                <a:gd name="connsiteX2" fmla="*/ 2320405 w 2320405"/>
                <a:gd name="connsiteY2" fmla="*/ 283270 h 283270"/>
                <a:gd name="connsiteX3" fmla="*/ 629494 w 2320405"/>
                <a:gd name="connsiteY3" fmla="*/ 283270 h 283270"/>
                <a:gd name="connsiteX4" fmla="*/ 310630 w 2320405"/>
                <a:gd name="connsiteY4" fmla="*/ 123875 h 283270"/>
                <a:gd name="connsiteX5" fmla="*/ 124669 w 2320405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37340 w 2333076"/>
                <a:gd name="connsiteY0" fmla="*/ 0 h 283270"/>
                <a:gd name="connsiteX1" fmla="*/ 2333076 w 2333076"/>
                <a:gd name="connsiteY1" fmla="*/ 0 h 283270"/>
                <a:gd name="connsiteX2" fmla="*/ 2333076 w 2333076"/>
                <a:gd name="connsiteY2" fmla="*/ 283270 h 283270"/>
                <a:gd name="connsiteX3" fmla="*/ 642165 w 2333076"/>
                <a:gd name="connsiteY3" fmla="*/ 283270 h 283270"/>
                <a:gd name="connsiteX4" fmla="*/ 259007 w 2333076"/>
                <a:gd name="connsiteY4" fmla="*/ 31006 h 283270"/>
                <a:gd name="connsiteX5" fmla="*/ 137340 w 2333076"/>
                <a:gd name="connsiteY5" fmla="*/ 0 h 283270"/>
                <a:gd name="connsiteX0" fmla="*/ 161312 w 2261798"/>
                <a:gd name="connsiteY0" fmla="*/ 0 h 288033"/>
                <a:gd name="connsiteX1" fmla="*/ 2261798 w 2261798"/>
                <a:gd name="connsiteY1" fmla="*/ 4763 h 288033"/>
                <a:gd name="connsiteX2" fmla="*/ 2261798 w 2261798"/>
                <a:gd name="connsiteY2" fmla="*/ 288033 h 288033"/>
                <a:gd name="connsiteX3" fmla="*/ 570887 w 2261798"/>
                <a:gd name="connsiteY3" fmla="*/ 288033 h 288033"/>
                <a:gd name="connsiteX4" fmla="*/ 187729 w 2261798"/>
                <a:gd name="connsiteY4" fmla="*/ 35769 h 288033"/>
                <a:gd name="connsiteX5" fmla="*/ 161312 w 2261798"/>
                <a:gd name="connsiteY5" fmla="*/ 0 h 288033"/>
                <a:gd name="connsiteX0" fmla="*/ 164142 w 2255103"/>
                <a:gd name="connsiteY0" fmla="*/ 0 h 288033"/>
                <a:gd name="connsiteX1" fmla="*/ 2255103 w 2255103"/>
                <a:gd name="connsiteY1" fmla="*/ 4763 h 288033"/>
                <a:gd name="connsiteX2" fmla="*/ 2255103 w 2255103"/>
                <a:gd name="connsiteY2" fmla="*/ 288033 h 288033"/>
                <a:gd name="connsiteX3" fmla="*/ 564192 w 2255103"/>
                <a:gd name="connsiteY3" fmla="*/ 288033 h 288033"/>
                <a:gd name="connsiteX4" fmla="*/ 181034 w 2255103"/>
                <a:gd name="connsiteY4" fmla="*/ 35769 h 288033"/>
                <a:gd name="connsiteX5" fmla="*/ 164142 w 2255103"/>
                <a:gd name="connsiteY5" fmla="*/ 0 h 288033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60988 w 2251949"/>
                <a:gd name="connsiteY0" fmla="*/ 1095 h 289128"/>
                <a:gd name="connsiteX1" fmla="*/ 2251949 w 2251949"/>
                <a:gd name="connsiteY1" fmla="*/ 5858 h 289128"/>
                <a:gd name="connsiteX2" fmla="*/ 2251949 w 2251949"/>
                <a:gd name="connsiteY2" fmla="*/ 289128 h 289128"/>
                <a:gd name="connsiteX3" fmla="*/ 561038 w 2251949"/>
                <a:gd name="connsiteY3" fmla="*/ 289128 h 289128"/>
                <a:gd name="connsiteX4" fmla="*/ 177880 w 2251949"/>
                <a:gd name="connsiteY4" fmla="*/ 36864 h 289128"/>
                <a:gd name="connsiteX5" fmla="*/ 160988 w 2251949"/>
                <a:gd name="connsiteY5" fmla="*/ 1095 h 289128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181212 w 2250518"/>
                <a:gd name="connsiteY4" fmla="*/ 38827 h 288710"/>
                <a:gd name="connsiteX5" fmla="*/ 159557 w 2250518"/>
                <a:gd name="connsiteY5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559607 w 2250518"/>
                <a:gd name="connsiteY3" fmla="*/ 288710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31231 w 2250518"/>
                <a:gd name="connsiteY4" fmla="*/ 174560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43138 w 2250518"/>
                <a:gd name="connsiteY4" fmla="*/ 1674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212169 w 2250518"/>
                <a:gd name="connsiteY4" fmla="*/ 53116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7419 w 2250518"/>
                <a:gd name="connsiteY4" fmla="*/ 122173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9557 w 2250518"/>
                <a:gd name="connsiteY0" fmla="*/ 677 h 288710"/>
                <a:gd name="connsiteX1" fmla="*/ 2250518 w 2250518"/>
                <a:gd name="connsiteY1" fmla="*/ 5440 h 288710"/>
                <a:gd name="connsiteX2" fmla="*/ 2250518 w 2250518"/>
                <a:gd name="connsiteY2" fmla="*/ 288710 h 288710"/>
                <a:gd name="connsiteX3" fmla="*/ 650095 w 2250518"/>
                <a:gd name="connsiteY3" fmla="*/ 279185 h 288710"/>
                <a:gd name="connsiteX4" fmla="*/ 305038 w 2250518"/>
                <a:gd name="connsiteY4" fmla="*/ 136461 h 288710"/>
                <a:gd name="connsiteX5" fmla="*/ 181212 w 2250518"/>
                <a:gd name="connsiteY5" fmla="*/ 38827 h 288710"/>
                <a:gd name="connsiteX6" fmla="*/ 159557 w 2250518"/>
                <a:gd name="connsiteY6" fmla="*/ 677 h 288710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03262 w 2248742"/>
                <a:gd name="connsiteY4" fmla="*/ 136823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369937 w 2248742"/>
                <a:gd name="connsiteY4" fmla="*/ 179686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57781 w 2248742"/>
                <a:gd name="connsiteY0" fmla="*/ 1039 h 289072"/>
                <a:gd name="connsiteX1" fmla="*/ 2248742 w 2248742"/>
                <a:gd name="connsiteY1" fmla="*/ 5802 h 289072"/>
                <a:gd name="connsiteX2" fmla="*/ 2248742 w 2248742"/>
                <a:gd name="connsiteY2" fmla="*/ 289072 h 289072"/>
                <a:gd name="connsiteX3" fmla="*/ 648319 w 2248742"/>
                <a:gd name="connsiteY3" fmla="*/ 279547 h 289072"/>
                <a:gd name="connsiteX4" fmla="*/ 253256 w 2248742"/>
                <a:gd name="connsiteY4" fmla="*/ 96342 h 289072"/>
                <a:gd name="connsiteX5" fmla="*/ 179436 w 2248742"/>
                <a:gd name="connsiteY5" fmla="*/ 39189 h 289072"/>
                <a:gd name="connsiteX6" fmla="*/ 157781 w 2248742"/>
                <a:gd name="connsiteY6" fmla="*/ 1039 h 289072"/>
                <a:gd name="connsiteX0" fmla="*/ 141696 w 2232657"/>
                <a:gd name="connsiteY0" fmla="*/ 0 h 288033"/>
                <a:gd name="connsiteX1" fmla="*/ 2232657 w 2232657"/>
                <a:gd name="connsiteY1" fmla="*/ 4763 h 288033"/>
                <a:gd name="connsiteX2" fmla="*/ 2232657 w 2232657"/>
                <a:gd name="connsiteY2" fmla="*/ 288033 h 288033"/>
                <a:gd name="connsiteX3" fmla="*/ 632234 w 2232657"/>
                <a:gd name="connsiteY3" fmla="*/ 278508 h 288033"/>
                <a:gd name="connsiteX4" fmla="*/ 237171 w 2232657"/>
                <a:gd name="connsiteY4" fmla="*/ 95303 h 288033"/>
                <a:gd name="connsiteX5" fmla="*/ 141696 w 2232657"/>
                <a:gd name="connsiteY5" fmla="*/ 0 h 288033"/>
                <a:gd name="connsiteX0" fmla="*/ 116057 w 2340368"/>
                <a:gd name="connsiteY0" fmla="*/ 0 h 285651"/>
                <a:gd name="connsiteX1" fmla="*/ 2340368 w 2340368"/>
                <a:gd name="connsiteY1" fmla="*/ 2381 h 285651"/>
                <a:gd name="connsiteX2" fmla="*/ 2340368 w 2340368"/>
                <a:gd name="connsiteY2" fmla="*/ 285651 h 285651"/>
                <a:gd name="connsiteX3" fmla="*/ 739945 w 2340368"/>
                <a:gd name="connsiteY3" fmla="*/ 276126 h 285651"/>
                <a:gd name="connsiteX4" fmla="*/ 344882 w 2340368"/>
                <a:gd name="connsiteY4" fmla="*/ 92921 h 285651"/>
                <a:gd name="connsiteX5" fmla="*/ 116057 w 2340368"/>
                <a:gd name="connsiteY5" fmla="*/ 0 h 285651"/>
                <a:gd name="connsiteX0" fmla="*/ 0 w 1995486"/>
                <a:gd name="connsiteY0" fmla="*/ 98156 h 290886"/>
                <a:gd name="connsiteX1" fmla="*/ 1995486 w 1995486"/>
                <a:gd name="connsiteY1" fmla="*/ 7616 h 290886"/>
                <a:gd name="connsiteX2" fmla="*/ 1995486 w 1995486"/>
                <a:gd name="connsiteY2" fmla="*/ 290886 h 290886"/>
                <a:gd name="connsiteX3" fmla="*/ 395063 w 1995486"/>
                <a:gd name="connsiteY3" fmla="*/ 281361 h 290886"/>
                <a:gd name="connsiteX4" fmla="*/ 0 w 1995486"/>
                <a:gd name="connsiteY4" fmla="*/ 98156 h 290886"/>
                <a:gd name="connsiteX0" fmla="*/ 0 w 2171699"/>
                <a:gd name="connsiteY0" fmla="*/ 29394 h 312612"/>
                <a:gd name="connsiteX1" fmla="*/ 2171699 w 2171699"/>
                <a:gd name="connsiteY1" fmla="*/ 29342 h 312612"/>
                <a:gd name="connsiteX2" fmla="*/ 2171699 w 2171699"/>
                <a:gd name="connsiteY2" fmla="*/ 312612 h 312612"/>
                <a:gd name="connsiteX3" fmla="*/ 571276 w 2171699"/>
                <a:gd name="connsiteY3" fmla="*/ 303087 h 312612"/>
                <a:gd name="connsiteX4" fmla="*/ 0 w 2171699"/>
                <a:gd name="connsiteY4" fmla="*/ 29394 h 312612"/>
                <a:gd name="connsiteX0" fmla="*/ 0 w 2171699"/>
                <a:gd name="connsiteY0" fmla="*/ 30461 h 311298"/>
                <a:gd name="connsiteX1" fmla="*/ 2171699 w 2171699"/>
                <a:gd name="connsiteY1" fmla="*/ 28028 h 311298"/>
                <a:gd name="connsiteX2" fmla="*/ 2171699 w 2171699"/>
                <a:gd name="connsiteY2" fmla="*/ 311298 h 311298"/>
                <a:gd name="connsiteX3" fmla="*/ 571276 w 2171699"/>
                <a:gd name="connsiteY3" fmla="*/ 301773 h 311298"/>
                <a:gd name="connsiteX4" fmla="*/ 0 w 2171699"/>
                <a:gd name="connsiteY4" fmla="*/ 30461 h 311298"/>
                <a:gd name="connsiteX0" fmla="*/ 0 w 2171699"/>
                <a:gd name="connsiteY0" fmla="*/ 17231 h 298068"/>
                <a:gd name="connsiteX1" fmla="*/ 2171699 w 2171699"/>
                <a:gd name="connsiteY1" fmla="*/ 14798 h 298068"/>
                <a:gd name="connsiteX2" fmla="*/ 2171699 w 2171699"/>
                <a:gd name="connsiteY2" fmla="*/ 298068 h 298068"/>
                <a:gd name="connsiteX3" fmla="*/ 571276 w 2171699"/>
                <a:gd name="connsiteY3" fmla="*/ 288543 h 298068"/>
                <a:gd name="connsiteX4" fmla="*/ 0 w 2171699"/>
                <a:gd name="connsiteY4" fmla="*/ 17231 h 298068"/>
                <a:gd name="connsiteX0" fmla="*/ 0 w 2171699"/>
                <a:gd name="connsiteY0" fmla="*/ 3595 h 284432"/>
                <a:gd name="connsiteX1" fmla="*/ 2171699 w 2171699"/>
                <a:gd name="connsiteY1" fmla="*/ 1162 h 284432"/>
                <a:gd name="connsiteX2" fmla="*/ 2171699 w 2171699"/>
                <a:gd name="connsiteY2" fmla="*/ 284432 h 284432"/>
                <a:gd name="connsiteX3" fmla="*/ 571276 w 2171699"/>
                <a:gd name="connsiteY3" fmla="*/ 274907 h 284432"/>
                <a:gd name="connsiteX4" fmla="*/ 0 w 2171699"/>
                <a:gd name="connsiteY4" fmla="*/ 3595 h 284432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1276 w 2171699"/>
                <a:gd name="connsiteY3" fmla="*/ 273745 h 283270"/>
                <a:gd name="connsiteX4" fmla="*/ 0 w 2171699"/>
                <a:gd name="connsiteY4" fmla="*/ 2433 h 283270"/>
                <a:gd name="connsiteX0" fmla="*/ 0 w 2171699"/>
                <a:gd name="connsiteY0" fmla="*/ 2433 h 284295"/>
                <a:gd name="connsiteX1" fmla="*/ 2171699 w 2171699"/>
                <a:gd name="connsiteY1" fmla="*/ 0 h 284295"/>
                <a:gd name="connsiteX2" fmla="*/ 2171699 w 2171699"/>
                <a:gd name="connsiteY2" fmla="*/ 283270 h 284295"/>
                <a:gd name="connsiteX3" fmla="*/ 573657 w 2171699"/>
                <a:gd name="connsiteY3" fmla="*/ 280889 h 284295"/>
                <a:gd name="connsiteX4" fmla="*/ 0 w 2171699"/>
                <a:gd name="connsiteY4" fmla="*/ 2433 h 284295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  <a:gd name="connsiteX0" fmla="*/ 0 w 2171699"/>
                <a:gd name="connsiteY0" fmla="*/ 2433 h 283270"/>
                <a:gd name="connsiteX1" fmla="*/ 2171699 w 2171699"/>
                <a:gd name="connsiteY1" fmla="*/ 0 h 283270"/>
                <a:gd name="connsiteX2" fmla="*/ 2171699 w 2171699"/>
                <a:gd name="connsiteY2" fmla="*/ 283270 h 283270"/>
                <a:gd name="connsiteX3" fmla="*/ 573657 w 2171699"/>
                <a:gd name="connsiteY3" fmla="*/ 280889 h 283270"/>
                <a:gd name="connsiteX4" fmla="*/ 0 w 2171699"/>
                <a:gd name="connsiteY4" fmla="*/ 2433 h 28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699" h="283270">
                  <a:moveTo>
                    <a:pt x="0" y="2433"/>
                  </a:moveTo>
                  <a:lnTo>
                    <a:pt x="2171699" y="0"/>
                  </a:lnTo>
                  <a:lnTo>
                    <a:pt x="2171699" y="283270"/>
                  </a:lnTo>
                  <a:lnTo>
                    <a:pt x="573657" y="280889"/>
                  </a:lnTo>
                  <a:cubicBezTo>
                    <a:pt x="303783" y="302344"/>
                    <a:pt x="189273" y="25030"/>
                    <a:pt x="0" y="2433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>
                <a:solidFill>
                  <a:schemeClr val="bg1"/>
                </a:solidFill>
              </a:endParaRPr>
            </a:p>
          </p:txBody>
        </p:sp>
        <p:sp>
          <p:nvSpPr>
            <p:cNvPr id="10" name="직사각형 9"/>
            <p:cNvSpPr/>
            <p:nvPr userDrawn="1"/>
          </p:nvSpPr>
          <p:spPr bwMode="auto">
            <a:xfrm>
              <a:off x="241067" y="4763"/>
              <a:ext cx="8902004" cy="116632"/>
            </a:xfrm>
            <a:custGeom>
              <a:avLst/>
              <a:gdLst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0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189913 w 8892480"/>
                <a:gd name="connsiteY3" fmla="*/ 116632 h 116632"/>
                <a:gd name="connsiteX4" fmla="*/ 0 w 8892480"/>
                <a:gd name="connsiteY4" fmla="*/ 0 h 116632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197057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354219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23776"/>
                <a:gd name="connsiteX1" fmla="*/ 8892480 w 8892480"/>
                <a:gd name="connsiteY1" fmla="*/ 0 h 123776"/>
                <a:gd name="connsiteX2" fmla="*/ 8892480 w 8892480"/>
                <a:gd name="connsiteY2" fmla="*/ 116632 h 123776"/>
                <a:gd name="connsiteX3" fmla="*/ 275638 w 8892480"/>
                <a:gd name="connsiteY3" fmla="*/ 123776 h 123776"/>
                <a:gd name="connsiteX4" fmla="*/ 0 w 8892480"/>
                <a:gd name="connsiteY4" fmla="*/ 0 h 123776"/>
                <a:gd name="connsiteX0" fmla="*/ 0 w 8892480"/>
                <a:gd name="connsiteY0" fmla="*/ 0 h 130810"/>
                <a:gd name="connsiteX1" fmla="*/ 8892480 w 8892480"/>
                <a:gd name="connsiteY1" fmla="*/ 0 h 130810"/>
                <a:gd name="connsiteX2" fmla="*/ 8892480 w 8892480"/>
                <a:gd name="connsiteY2" fmla="*/ 116632 h 130810"/>
                <a:gd name="connsiteX3" fmla="*/ 345976 w 8892480"/>
                <a:gd name="connsiteY3" fmla="*/ 130810 h 130810"/>
                <a:gd name="connsiteX4" fmla="*/ 0 w 8892480"/>
                <a:gd name="connsiteY4" fmla="*/ 0 h 130810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  <a:gd name="connsiteX0" fmla="*/ 0 w 8892480"/>
                <a:gd name="connsiteY0" fmla="*/ 0 h 116632"/>
                <a:gd name="connsiteX1" fmla="*/ 8892480 w 8892480"/>
                <a:gd name="connsiteY1" fmla="*/ 0 h 116632"/>
                <a:gd name="connsiteX2" fmla="*/ 8892480 w 8892480"/>
                <a:gd name="connsiteY2" fmla="*/ 116632 h 116632"/>
                <a:gd name="connsiteX3" fmla="*/ 317401 w 8892480"/>
                <a:gd name="connsiteY3" fmla="*/ 116522 h 116632"/>
                <a:gd name="connsiteX4" fmla="*/ 0 w 8892480"/>
                <a:gd name="connsiteY4" fmla="*/ 0 h 11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92480" h="116632">
                  <a:moveTo>
                    <a:pt x="0" y="0"/>
                  </a:moveTo>
                  <a:lnTo>
                    <a:pt x="8892480" y="0"/>
                  </a:lnTo>
                  <a:lnTo>
                    <a:pt x="8892480" y="116632"/>
                  </a:lnTo>
                  <a:lnTo>
                    <a:pt x="317401" y="116522"/>
                  </a:lnTo>
                  <a:cubicBezTo>
                    <a:pt x="28537" y="80026"/>
                    <a:pt x="46636" y="46021"/>
                    <a:pt x="0" y="0"/>
                  </a:cubicBezTo>
                  <a:close/>
                </a:path>
              </a:pathLst>
            </a:custGeom>
            <a:solidFill>
              <a:srgbClr val="044A6E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6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image" Target="../media/image32.png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8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i.mit.edu/courses/6.892/lecture8-html/sld015.htm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9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5.png"/><Relationship Id="rId7" Type="http://schemas.openxmlformats.org/officeDocument/2006/relationships/image" Target="../media/image7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5" Type="http://schemas.openxmlformats.org/officeDocument/2006/relationships/image" Target="../media/image690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4.png"/><Relationship Id="rId7" Type="http://schemas.openxmlformats.org/officeDocument/2006/relationships/image" Target="../media/image8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73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3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6.png"/><Relationship Id="rId5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eras.io/ko/optimizers/#adagrad" TargetMode="External"/><Relationship Id="rId4" Type="http://schemas.openxmlformats.org/officeDocument/2006/relationships/hyperlink" Target="https://gomguard.tistory.com/187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637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600077" y="1497320"/>
            <a:ext cx="6480719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rPr>
              <a:t>인공지능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88868" y="1497320"/>
            <a:ext cx="630812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rPr>
              <a:t>인공지능</a:t>
            </a:r>
            <a:endParaRPr lang="en-US" altLang="ko-KR" sz="4000" b="1" dirty="0">
              <a:ln w="9525">
                <a:noFill/>
                <a:round/>
              </a:ln>
              <a:gradFill>
                <a:gsLst>
                  <a:gs pos="0">
                    <a:srgbClr val="01A9F3"/>
                  </a:gs>
                  <a:gs pos="100000">
                    <a:srgbClr val="0079C2"/>
                  </a:gs>
                </a:gsLst>
                <a:lin ang="5400000" scaled="0"/>
              </a:gra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235" y="4337192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itchFamily="50" charset="-127"/>
                <a:ea typeface="나눔고딕 ExtraBold" pitchFamily="50" charset="-127"/>
              </a:rPr>
              <a:t>김호원</a:t>
            </a:r>
            <a:r>
              <a:rPr lang="en-US" altLang="ko-KR" sz="2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dirty="0" err="1">
                <a:latin typeface="나눔고딕 ExtraBold" pitchFamily="50" charset="-127"/>
                <a:ea typeface="나눔고딕 ExtraBold" pitchFamily="50" charset="-127"/>
              </a:rPr>
              <a:t>강효은</a:t>
            </a:r>
            <a:r>
              <a:rPr lang="en-US" altLang="ko-KR" sz="2000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sz="2000" dirty="0">
                <a:latin typeface="나눔고딕 ExtraBold" pitchFamily="50" charset="-127"/>
                <a:ea typeface="나눔고딕 ExtraBold" pitchFamily="50" charset="-127"/>
              </a:rPr>
              <a:t>김용수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76056" y="4797152"/>
            <a:ext cx="3827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부산대 컴퓨터공학과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itchFamily="50" charset="-127"/>
                <a:ea typeface="나눔고딕 ExtraBold" pitchFamily="50" charset="-127"/>
              </a:rPr>
              <a:t>2020.8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78" name="Picture 6" descr="C:\Users\Donggeon Lee\Desktop\IoT\pnu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908255"/>
            <a:ext cx="2013025" cy="40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L 도형 5"/>
          <p:cNvSpPr/>
          <p:nvPr/>
        </p:nvSpPr>
        <p:spPr bwMode="auto">
          <a:xfrm flipH="1">
            <a:off x="817" y="6021212"/>
            <a:ext cx="9146638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68597" y="2212172"/>
            <a:ext cx="6758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</a:rPr>
              <a:t> </a:t>
            </a:r>
            <a:r>
              <a:rPr lang="en-US" altLang="ko-KR" sz="2000" b="1" dirty="0">
                <a:solidFill>
                  <a:srgbClr val="C00000"/>
                </a:solidFill>
              </a:rPr>
              <a:t>- </a:t>
            </a:r>
            <a:r>
              <a:rPr lang="ko-KR" altLang="en-US" sz="2000" b="1" dirty="0">
                <a:solidFill>
                  <a:srgbClr val="C00000"/>
                </a:solidFill>
              </a:rPr>
              <a:t>신경 회로망 상세 설명 및 실험 </a:t>
            </a:r>
            <a:r>
              <a:rPr lang="en-US" altLang="ko-KR" sz="2000" b="1" dirty="0">
                <a:solidFill>
                  <a:srgbClr val="C00000"/>
                </a:solidFill>
              </a:rPr>
              <a:t> - 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818" y="6074170"/>
            <a:ext cx="9143182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DF787C8-9F6A-4153-B2C9-85E88B32F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7" y="219865"/>
            <a:ext cx="1572227" cy="4239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B87006-30F4-47DD-9939-A5A8CD6336B8}"/>
              </a:ext>
            </a:extLst>
          </p:cNvPr>
          <p:cNvSpPr txBox="1"/>
          <p:nvPr/>
        </p:nvSpPr>
        <p:spPr>
          <a:xfrm>
            <a:off x="1821349" y="323241"/>
            <a:ext cx="4249881" cy="250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2020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학년도 중등 정보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·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FF3F"/>
                </a:solidFill>
                <a:effectLst>
                  <a:glow rad="88900">
                    <a:srgbClr val="02254C">
                      <a:alpha val="15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컴퓨터 교사 전문가 연수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3F"/>
              </a:solidFill>
              <a:effectLst>
                <a:glow rad="88900">
                  <a:srgbClr val="02254C">
                    <a:alpha val="15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8FCA8C0-79A2-47D2-A92E-6633EB4A8BD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287" y="6463427"/>
            <a:ext cx="1220187" cy="32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77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학습과 인식</a:t>
            </a:r>
          </a:p>
        </p:txBody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단계 </a:t>
            </a:r>
            <a:r>
              <a:rPr lang="en-US" altLang="ko-KR" sz="2000" b="1" dirty="0"/>
              <a:t>1: </a:t>
            </a:r>
            <a:r>
              <a:rPr lang="ko-KR" altLang="en-US" sz="2000" b="1" dirty="0"/>
              <a:t>분류기 구조 정의와 분류 과정의 수학식 정의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</a:rPr>
              <a:t>식 </a:t>
            </a:r>
            <a:r>
              <a:rPr lang="en-US" altLang="ko-KR" dirty="0">
                <a:solidFill>
                  <a:srgbClr val="0000FF"/>
                </a:solidFill>
              </a:rPr>
              <a:t>(4.2)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</a:rPr>
              <a:t>매개변수 집합 </a:t>
            </a:r>
            <a:r>
              <a:rPr lang="el-GR" altLang="ko-KR" dirty="0">
                <a:solidFill>
                  <a:srgbClr val="0000FF"/>
                </a:solidFill>
                <a:highlight>
                  <a:srgbClr val="FFFF00"/>
                </a:highlight>
                <a:ea typeface="바탕" panose="02030600000101010101" pitchFamily="18" charset="-127"/>
              </a:rPr>
              <a:t>Θ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</a:rPr>
              <a:t>={</a:t>
            </a:r>
            <a:r>
              <a:rPr lang="en-US" altLang="ko-KR" b="1" dirty="0">
                <a:solidFill>
                  <a:srgbClr val="0000FF"/>
                </a:solidFill>
                <a:highlight>
                  <a:srgbClr val="FFFF00"/>
                </a:highlight>
              </a:rPr>
              <a:t>w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</a:rPr>
              <a:t>, </a:t>
            </a:r>
            <a:r>
              <a:rPr lang="en-US" altLang="ko-KR" i="1" dirty="0">
                <a:solidFill>
                  <a:srgbClr val="0000FF"/>
                </a:solidFill>
                <a:highlight>
                  <a:srgbClr val="FFFF00"/>
                </a:highlight>
              </a:rPr>
              <a:t>b</a:t>
            </a:r>
            <a:r>
              <a:rPr lang="en-US" altLang="ko-KR" dirty="0">
                <a:solidFill>
                  <a:srgbClr val="0000FF"/>
                </a:solidFill>
                <a:highlight>
                  <a:srgbClr val="FFFF00"/>
                </a:highlight>
              </a:rPr>
              <a:t>}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단계 </a:t>
            </a:r>
            <a:r>
              <a:rPr lang="en-US" altLang="ko-KR" sz="2000" b="1" dirty="0"/>
              <a:t>2: </a:t>
            </a:r>
            <a:r>
              <a:rPr lang="ko-KR" altLang="en-US" sz="2000" b="1" dirty="0"/>
              <a:t>분류기 품질 측정용 비용함수</a:t>
            </a:r>
            <a:r>
              <a:rPr lang="en-US" altLang="ko-KR" sz="2000" b="1" dirty="0"/>
              <a:t>(cost function)</a:t>
            </a:r>
            <a:r>
              <a:rPr lang="ko-KR" altLang="en-US" sz="2000" b="1" dirty="0"/>
              <a:t> </a:t>
            </a:r>
            <a:r>
              <a:rPr lang="en-US" altLang="ko-KR" sz="2000" b="1" i="1" dirty="0"/>
              <a:t>J</a:t>
            </a:r>
            <a:r>
              <a:rPr lang="en-US" altLang="ko-KR" sz="2000" b="1" dirty="0"/>
              <a:t>(</a:t>
            </a:r>
            <a:r>
              <a:rPr lang="el-GR" altLang="ko-KR" sz="2000" b="1" dirty="0"/>
              <a:t>Θ</a:t>
            </a:r>
            <a:r>
              <a:rPr lang="en-US" altLang="ko-KR" sz="2000" b="1" dirty="0"/>
              <a:t>) </a:t>
            </a:r>
            <a:r>
              <a:rPr lang="ko-KR" altLang="en-US" sz="2000" b="1" dirty="0"/>
              <a:t>정의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</a:rPr>
              <a:t>분류기 품질을 측정하는 </a:t>
            </a:r>
            <a:r>
              <a:rPr lang="en-US" altLang="ko-KR" i="1" dirty="0">
                <a:solidFill>
                  <a:srgbClr val="0000FF"/>
                </a:solidFill>
              </a:rPr>
              <a:t>J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l-GR" altLang="ko-KR" dirty="0">
                <a:solidFill>
                  <a:srgbClr val="0000FF"/>
                </a:solidFill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를 어떻게 정의할 것인가</a:t>
            </a:r>
            <a:r>
              <a:rPr lang="en-US" altLang="ko-KR" dirty="0">
                <a:solidFill>
                  <a:srgbClr val="0000FF"/>
                </a:solidFill>
              </a:rPr>
              <a:t>?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  <a:p>
            <a:pPr lvl="2" eaLnBrk="1" hangingPunct="1"/>
            <a:r>
              <a:rPr lang="en-US" altLang="ko-KR" i="1" dirty="0"/>
              <a:t>Y</a:t>
            </a:r>
            <a:r>
              <a:rPr lang="en-US" altLang="ko-KR" dirty="0"/>
              <a:t>: </a:t>
            </a:r>
            <a:r>
              <a:rPr lang="ko-KR" altLang="en-US" dirty="0" err="1"/>
              <a:t>오분류된</a:t>
            </a:r>
            <a:r>
              <a:rPr lang="ko-KR" altLang="en-US" dirty="0"/>
              <a:t> 샘플 집합</a:t>
            </a:r>
          </a:p>
          <a:p>
            <a:pPr lvl="2" eaLnBrk="1" hangingPunct="1"/>
            <a:r>
              <a:rPr lang="en-US" altLang="ko-KR" i="1" dirty="0"/>
              <a:t>J</a:t>
            </a:r>
            <a:r>
              <a:rPr lang="en-US" altLang="ko-KR" dirty="0"/>
              <a:t>(</a:t>
            </a:r>
            <a:r>
              <a:rPr lang="el-GR" altLang="ko-KR" dirty="0"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en-US" altLang="ko-KR" dirty="0"/>
              <a:t>)</a:t>
            </a:r>
            <a:r>
              <a:rPr lang="ko-KR" altLang="en-US" dirty="0"/>
              <a:t>는 항상 양수</a:t>
            </a:r>
          </a:p>
          <a:p>
            <a:pPr lvl="2" eaLnBrk="1" hangingPunct="1"/>
            <a:r>
              <a:rPr lang="en-US" altLang="ko-KR" i="1" dirty="0"/>
              <a:t>Y</a:t>
            </a:r>
            <a:r>
              <a:rPr lang="ko-KR" altLang="en-US" dirty="0"/>
              <a:t>가 공집합이면 </a:t>
            </a:r>
            <a:r>
              <a:rPr lang="en-US" altLang="ko-KR" i="1" dirty="0"/>
              <a:t>J</a:t>
            </a:r>
            <a:r>
              <a:rPr lang="en-US" altLang="ko-KR" dirty="0"/>
              <a:t>(</a:t>
            </a:r>
            <a:r>
              <a:rPr lang="el-GR" altLang="ko-KR" dirty="0"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en-US" altLang="ko-KR" dirty="0"/>
              <a:t>)=0</a:t>
            </a:r>
          </a:p>
          <a:p>
            <a:pPr lvl="2" eaLnBrk="1" hangingPunct="1"/>
            <a:r>
              <a:rPr lang="en-US" altLang="ko-KR" dirty="0"/>
              <a:t>|</a:t>
            </a:r>
            <a:r>
              <a:rPr lang="en-US" altLang="ko-KR" i="1" dirty="0"/>
              <a:t>Y</a:t>
            </a:r>
            <a:r>
              <a:rPr lang="en-US" altLang="ko-KR" dirty="0"/>
              <a:t>|</a:t>
            </a:r>
            <a:r>
              <a:rPr lang="ko-KR" altLang="en-US" dirty="0"/>
              <a:t>가 클수록 </a:t>
            </a:r>
            <a:r>
              <a:rPr lang="en-US" altLang="ko-KR" i="1" dirty="0"/>
              <a:t>J</a:t>
            </a:r>
            <a:r>
              <a:rPr lang="en-US" altLang="ko-KR" dirty="0"/>
              <a:t>(</a:t>
            </a:r>
            <a:r>
              <a:rPr lang="el-GR" altLang="ko-KR" dirty="0"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en-US" altLang="ko-KR" dirty="0"/>
              <a:t>) </a:t>
            </a:r>
            <a:r>
              <a:rPr lang="ko-KR" altLang="en-US" dirty="0"/>
              <a:t>큼</a:t>
            </a:r>
          </a:p>
        </p:txBody>
      </p:sp>
      <p:sp>
        <p:nvSpPr>
          <p:cNvPr id="291845" name="Rectangle 5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184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639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6" y="3482896"/>
            <a:ext cx="7693236" cy="75117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1684" y="1071899"/>
            <a:ext cx="5374812" cy="107884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918AC-5B9B-4109-B432-B9A644C599A3}"/>
                  </a:ext>
                </a:extLst>
              </p:cNvPr>
              <p:cNvSpPr txBox="1"/>
              <p:nvPr/>
            </p:nvSpPr>
            <p:spPr>
              <a:xfrm>
                <a:off x="4534297" y="4490287"/>
                <a:ext cx="4608512" cy="203247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85725" indent="-85725">
                  <a:buFont typeface="Wingdings" panose="05000000000000000000" pitchFamily="2" charset="2"/>
                  <a:buChar char="§"/>
                </a:pP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오분류된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속한다면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=1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이며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오분류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되었기때문에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w</a:t>
                </a:r>
                <a:r>
                  <a:rPr lang="en-US" altLang="ko-KR" baseline="30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+b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&lt;0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 되어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결국 값은 양수가됨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5725" indent="-85725">
                  <a:buFont typeface="Wingdings" panose="05000000000000000000" pitchFamily="2" charset="2"/>
                  <a:buChar char="§"/>
                </a:pP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또한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오분류된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ko-KR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에</m:t>
                    </m:r>
                  </m:oMath>
                </a14:m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속하더라도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=-1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이며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오분류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되었기때문에 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dw</a:t>
                </a:r>
                <a:r>
                  <a:rPr lang="en-US" altLang="ko-KR" baseline="30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T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x</a:t>
                </a:r>
                <a:r>
                  <a:rPr lang="en-US" altLang="ko-KR" baseline="-25000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k</a:t>
                </a:r>
                <a:r>
                  <a:rPr lang="en-US" altLang="ko-KR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+b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값이 음수가 아닌 </a:t>
                </a: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양수가되어</a:t>
                </a:r>
                <a:r>
                  <a:rPr lang="en-US" altLang="ko-KR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결국 </a:t>
                </a: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양수값이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되어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 marL="85725" indent="-85725">
                  <a:buFont typeface="Wingdings" panose="05000000000000000000" pitchFamily="2" charset="2"/>
                  <a:buChar char="§"/>
                </a:pPr>
                <a:r>
                  <a:rPr lang="ko-KR" altLang="en-US" dirty="0" err="1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오분류될</a:t>
                </a:r>
                <a:r>
                  <a:rPr lang="ko-KR" altLang="en-US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수록 비용함수는 증가</a:t>
                </a:r>
                <a:endParaRPr lang="en-US" altLang="ko-KR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0D918AC-5B9B-4109-B432-B9A644C59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97" y="4490287"/>
                <a:ext cx="4608512" cy="2032479"/>
              </a:xfrm>
              <a:prstGeom prst="rect">
                <a:avLst/>
              </a:prstGeom>
              <a:blipFill>
                <a:blip r:embed="rId5"/>
                <a:stretch>
                  <a:fillRect l="-792" t="-1194" r="-132" b="-358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그룹 5">
            <a:extLst>
              <a:ext uri="{FF2B5EF4-FFF2-40B4-BE49-F238E27FC236}">
                <a16:creationId xmlns:a16="http://schemas.microsoft.com/office/drawing/2014/main" id="{F546286B-B1C9-457F-A2DA-F8EF71C698BD}"/>
              </a:ext>
            </a:extLst>
          </p:cNvPr>
          <p:cNvGrpSpPr/>
          <p:nvPr/>
        </p:nvGrpSpPr>
        <p:grpSpPr>
          <a:xfrm>
            <a:off x="4135710" y="124309"/>
            <a:ext cx="4866326" cy="369332"/>
            <a:chOff x="3923928" y="167521"/>
            <a:chExt cx="4866326" cy="369332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51E9752-0C04-4AFD-AF09-4EA1B6F28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23928" y="177469"/>
              <a:ext cx="4404340" cy="3494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5E528D-49FD-4D92-B2B4-4376B9348B24}"/>
                </a:ext>
              </a:extLst>
            </p:cNvPr>
            <p:cNvSpPr txBox="1"/>
            <p:nvPr/>
          </p:nvSpPr>
          <p:spPr>
            <a:xfrm>
              <a:off x="8328268" y="167521"/>
              <a:ext cx="461986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-1</a:t>
              </a:r>
              <a:endParaRPr lang="ko-KR" altLang="en-US"/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9FF4E53-90B1-42CD-BC21-829257825BC3}"/>
              </a:ext>
            </a:extLst>
          </p:cNvPr>
          <p:cNvCxnSpPr/>
          <p:nvPr/>
        </p:nvCxnSpPr>
        <p:spPr>
          <a:xfrm>
            <a:off x="1524000" y="5877272"/>
            <a:ext cx="232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D411A6-B639-4A79-AE6B-6A410101D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85750" y="692696"/>
            <a:ext cx="80010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tabLst>
                <a:tab pos="2058988" algn="l"/>
              </a:tabLst>
            </a:pP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3:  </a:t>
            </a:r>
            <a:r>
              <a:rPr lang="en-US" altLang="ko-KR" sz="18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최적화하는 </a:t>
            </a:r>
            <a:r>
              <a:rPr lang="el-GR" altLang="ko-KR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ko-KR" altLang="en-US" sz="18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찾는 알고리즘 설계</a:t>
            </a:r>
            <a:endParaRPr lang="en-US" altLang="ko-KR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r>
              <a:rPr lang="en-US" altLang="ko-KR" sz="1600" i="1" dirty="0">
                <a:solidFill>
                  <a:srgbClr val="0000FF"/>
                </a:solidFill>
              </a:rPr>
              <a:t>J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)=0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 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찾아라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내리막 </a:t>
            </a:r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경사법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(Gradient descent method)</a:t>
            </a:r>
          </a:p>
          <a:p>
            <a:pPr lvl="2" eaLnBrk="1" hangingPunct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해를                    방향으로 이동</a:t>
            </a:r>
          </a:p>
          <a:p>
            <a:pPr lvl="2" eaLnBrk="1" hangingPunct="1"/>
            <a:r>
              <a:rPr lang="ko-KR" altLang="en-US" sz="1600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학습률</a:t>
            </a:r>
            <a:r>
              <a:rPr lang="ko-KR" altLang="en-US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l-GR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ρ</a:t>
            </a:r>
            <a:r>
              <a:rPr lang="en-US" altLang="ko-KR" sz="16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(learning rate)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곱하여 조금씩 이동</a:t>
            </a:r>
            <a:endParaRPr lang="ko-KR" altLang="el-G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2887" name="Rectangle 23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2889" name="Rectangle 2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7414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2845944"/>
            <a:ext cx="4953000" cy="36099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415" name="Object 29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34378295"/>
              </p:ext>
            </p:extLst>
          </p:nvPr>
        </p:nvGraphicFramePr>
        <p:xfrm>
          <a:off x="2424042" y="1611103"/>
          <a:ext cx="704117" cy="3164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2" name="Equation" r:id="rId4" imgW="368140" imgH="165028" progId="Equation.3">
                  <p:embed/>
                </p:oleObj>
              </mc:Choice>
              <mc:Fallback>
                <p:oleObj name="Equation" r:id="rId4" imgW="368140" imgH="165028" progId="Equation.3">
                  <p:embed/>
                  <p:pic>
                    <p:nvPicPr>
                      <p:cNvPr id="17415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042" y="1611103"/>
                        <a:ext cx="704117" cy="3164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5626100" y="4956177"/>
          <a:ext cx="3289300" cy="1054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3" name="Equation" r:id="rId6" imgW="3288960" imgH="1054080" progId="Equation.DSMT4">
                  <p:embed/>
                </p:oleObj>
              </mc:Choice>
              <mc:Fallback>
                <p:oleObj name="Equation" r:id="rId6" imgW="3288960" imgH="1054080" progId="Equation.DSMT4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26100" y="4956177"/>
                        <a:ext cx="3289300" cy="1054100"/>
                      </a:xfrm>
                      <a:prstGeom prst="rect">
                        <a:avLst/>
                      </a:prstGeom>
                      <a:ln>
                        <a:solidFill>
                          <a:srgbClr val="0000FF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직선 화살표 연결선 3"/>
          <p:cNvCxnSpPr/>
          <p:nvPr/>
        </p:nvCxnSpPr>
        <p:spPr>
          <a:xfrm flipH="1" flipV="1">
            <a:off x="3035300" y="5249338"/>
            <a:ext cx="2590800" cy="332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 flipV="1">
            <a:off x="2933700" y="4233070"/>
            <a:ext cx="2705100" cy="91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11C4642C-74C4-40FA-B245-B17A4A7C7A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6795E78-7DE2-4F30-B513-39E83F9591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4DB68B-105D-45C3-A6D2-1B3593589F8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학습과 인식</a:t>
            </a:r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/>
              <a:t>알고리즘 스케치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초기해를 설정한다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 eaLnBrk="1" hangingPunct="1"/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멈춤조건이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만족될 때까지 현재 해를               방향으로 조금씩 이동시킨다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/>
              <a:t>알고리즘에 필요한 수식들</a:t>
            </a:r>
          </a:p>
          <a:p>
            <a:pPr eaLnBrk="1" hangingPunct="1"/>
            <a:endParaRPr lang="ko-KR" altLang="en-US" dirty="0"/>
          </a:p>
        </p:txBody>
      </p:sp>
      <p:sp>
        <p:nvSpPr>
          <p:cNvPr id="295941" name="Rectangle 5"/>
          <p:cNvSpPr>
            <a:spLocks noChangeArrowheads="1"/>
          </p:cNvSpPr>
          <p:nvPr/>
        </p:nvSpPr>
        <p:spPr bwMode="auto">
          <a:xfrm>
            <a:off x="0" y="3348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graphicFrame>
        <p:nvGraphicFramePr>
          <p:cNvPr id="18437" name="Object 4"/>
          <p:cNvGraphicFramePr>
            <a:graphicFrameLocks noChangeAspect="1"/>
          </p:cNvGraphicFramePr>
          <p:nvPr/>
        </p:nvGraphicFramePr>
        <p:xfrm>
          <a:off x="3851920" y="1321146"/>
          <a:ext cx="609600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Equation" r:id="rId4" imgW="368140" imgH="165028" progId="Equation.3">
                  <p:embed/>
                </p:oleObj>
              </mc:Choice>
              <mc:Fallback>
                <p:oleObj name="Equation" r:id="rId4" imgW="368140" imgH="165028" progId="Equation.3">
                  <p:embed/>
                  <p:pic>
                    <p:nvPicPr>
                      <p:cNvPr id="1843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1321146"/>
                        <a:ext cx="609600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5943" name="Rectangle 7"/>
          <p:cNvSpPr>
            <a:spLocks noChangeArrowheads="1"/>
          </p:cNvSpPr>
          <p:nvPr/>
        </p:nvSpPr>
        <p:spPr bwMode="auto">
          <a:xfrm>
            <a:off x="0" y="32527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5945" name="Rectangle 9"/>
          <p:cNvSpPr>
            <a:spLocks noChangeArrowheads="1"/>
          </p:cNvSpPr>
          <p:nvPr/>
        </p:nvSpPr>
        <p:spPr bwMode="auto">
          <a:xfrm>
            <a:off x="0" y="3005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5947" name="Rectangle 11"/>
          <p:cNvSpPr>
            <a:spLocks noChangeArrowheads="1"/>
          </p:cNvSpPr>
          <p:nvPr/>
        </p:nvSpPr>
        <p:spPr bwMode="auto">
          <a:xfrm>
            <a:off x="0" y="2700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5949" name="Text Box 13"/>
          <p:cNvSpPr txBox="1">
            <a:spLocks noChangeArrowheads="1"/>
          </p:cNvSpPr>
          <p:nvPr/>
        </p:nvSpPr>
        <p:spPr bwMode="auto">
          <a:xfrm>
            <a:off x="5562600" y="4800600"/>
            <a:ext cx="2351088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  <a:sym typeface="Wingdings" panose="05000000000000000000" pitchFamily="2" charset="2"/>
              </a:rPr>
              <a:t>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퍼셉트론 학습 규칙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    </a:t>
            </a: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델타 규칙</a:t>
            </a: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)</a:t>
            </a:r>
          </a:p>
        </p:txBody>
      </p:sp>
      <p:pic>
        <p:nvPicPr>
          <p:cNvPr id="18442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12" y="1977295"/>
            <a:ext cx="5507415" cy="50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3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69" y="2575780"/>
            <a:ext cx="5326062" cy="114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4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191000"/>
            <a:ext cx="44958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53" name="Line 17"/>
          <p:cNvSpPr>
            <a:spLocks noChangeShapeType="1"/>
          </p:cNvSpPr>
          <p:nvPr/>
        </p:nvSpPr>
        <p:spPr bwMode="auto">
          <a:xfrm>
            <a:off x="2057400" y="3886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5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06870"/>
            <a:ext cx="5153977" cy="503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22FFBBD-2596-45CA-BEB8-F0B50C6584D2}"/>
              </a:ext>
            </a:extLst>
          </p:cNvPr>
          <p:cNvSpPr txBox="1"/>
          <p:nvPr/>
        </p:nvSpPr>
        <p:spPr>
          <a:xfrm>
            <a:off x="3657601" y="703788"/>
            <a:ext cx="51539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 eaLnBrk="1" hangingPunct="1"/>
            <a:r>
              <a:rPr lang="ko-KR" altLang="en-US">
                <a:solidFill>
                  <a:srgbClr val="0000FF"/>
                </a:solidFill>
              </a:rPr>
              <a:t>매개변수 집합 </a:t>
            </a:r>
            <a:r>
              <a:rPr lang="el-GR" altLang="ko-KR">
                <a:solidFill>
                  <a:srgbClr val="0000FF"/>
                </a:solidFill>
                <a:highlight>
                  <a:srgbClr val="FFFF00"/>
                </a:highlight>
                <a:ea typeface="바탕" panose="02030600000101010101" pitchFamily="18" charset="-127"/>
              </a:rPr>
              <a:t>Θ</a:t>
            </a:r>
            <a:r>
              <a:rPr lang="en-US" altLang="ko-KR">
                <a:solidFill>
                  <a:srgbClr val="0000FF"/>
                </a:solidFill>
                <a:highlight>
                  <a:srgbClr val="FFFF00"/>
                </a:highlight>
              </a:rPr>
              <a:t>={</a:t>
            </a:r>
            <a:r>
              <a:rPr lang="en-US" altLang="ko-KR" b="1">
                <a:solidFill>
                  <a:srgbClr val="0000FF"/>
                </a:solidFill>
                <a:highlight>
                  <a:srgbClr val="FFFF00"/>
                </a:highlight>
              </a:rPr>
              <a:t>w</a:t>
            </a:r>
            <a:r>
              <a:rPr lang="en-US" altLang="ko-KR">
                <a:solidFill>
                  <a:srgbClr val="0000FF"/>
                </a:solidFill>
                <a:highlight>
                  <a:srgbClr val="FFFF00"/>
                </a:highlight>
              </a:rPr>
              <a:t>, </a:t>
            </a:r>
            <a:r>
              <a:rPr lang="en-US" altLang="ko-KR" i="1">
                <a:solidFill>
                  <a:srgbClr val="0000FF"/>
                </a:solidFill>
                <a:highlight>
                  <a:srgbClr val="FFFF00"/>
                </a:highlight>
              </a:rPr>
              <a:t>b</a:t>
            </a:r>
            <a:r>
              <a:rPr lang="en-US" altLang="ko-KR">
                <a:solidFill>
                  <a:srgbClr val="0000FF"/>
                </a:solidFill>
                <a:highlight>
                  <a:srgbClr val="FFFF00"/>
                </a:highlight>
              </a:rPr>
              <a:t>}</a:t>
            </a:r>
            <a:endParaRPr lang="en-US" altLang="ko-KR" dirty="0">
              <a:solidFill>
                <a:srgbClr val="0000FF"/>
              </a:solidFill>
              <a:highlight>
                <a:srgbClr val="FFFF00"/>
              </a:highlight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FE865C-4BE5-4C9F-B76D-011AA31B6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1DFFB5-AC70-41B7-B1C4-8C6400C722D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학습과 인식</a:t>
            </a:r>
          </a:p>
        </p:txBody>
      </p:sp>
      <p:pic>
        <p:nvPicPr>
          <p:cNvPr id="296968" name="Picture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9632" y="558343"/>
            <a:ext cx="6906682" cy="6269231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D9D9CC8-D460-47FE-9C9A-B48B2856D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C3079-E8A6-43A6-9323-943981A3C63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29D18C5-B7E9-48D6-81F9-E57DAC47B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pic>
        <p:nvPicPr>
          <p:cNvPr id="299028" name="Picture 20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550" y="1901240"/>
            <a:ext cx="4533333" cy="3352381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5AF506-8300-44C8-832B-FF27E59D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6700" y="617854"/>
            <a:ext cx="78486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4"/>
              </a:buBlip>
              <a:defRPr/>
            </a:pPr>
            <a:r>
              <a:rPr lang="ko-KR" altLang="en-US" sz="2000" b="1">
                <a:latin typeface="나눔고딕 ExtraBold" pitchFamily="50" charset="-127"/>
                <a:ea typeface="나눔고딕 ExtraBold" pitchFamily="50" charset="-127"/>
              </a:rPr>
              <a:t>예제 </a:t>
            </a:r>
            <a:r>
              <a:rPr lang="en-US" altLang="ko-KR" sz="2000" b="1">
                <a:latin typeface="나눔고딕 ExtraBold" pitchFamily="50" charset="-127"/>
                <a:ea typeface="나눔고딕 ExtraBold" pitchFamily="50" charset="-127"/>
              </a:rPr>
              <a:t> </a:t>
            </a:r>
            <a:endParaRPr lang="en-US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pPr eaLnBrk="1" hangingPunct="1">
              <a:buFont typeface="Wingdings" charset="2"/>
              <a:buChar char="n"/>
              <a:defRPr/>
            </a:pPr>
            <a:endParaRPr lang="en-US" altLang="ko-KR" sz="1800" dirty="0"/>
          </a:p>
        </p:txBody>
      </p:sp>
      <p:sp>
        <p:nvSpPr>
          <p:cNvPr id="299012" name="Rectangle 4"/>
          <p:cNvSpPr>
            <a:spLocks noChangeArrowheads="1"/>
          </p:cNvSpPr>
          <p:nvPr/>
        </p:nvSpPr>
        <p:spPr bwMode="auto">
          <a:xfrm>
            <a:off x="781050" y="1064154"/>
            <a:ext cx="23272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w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(0)=(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-0.5,0.75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</a:t>
            </a:r>
            <a:r>
              <a:rPr kumimoji="1" lang="en-US" altLang="ko-KR" sz="1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T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, b(0)=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0.375</a:t>
            </a:r>
          </a:p>
        </p:txBody>
      </p:sp>
      <p:sp>
        <p:nvSpPr>
          <p:cNvPr id="299013" name="Rectangle 5"/>
          <p:cNvSpPr>
            <a:spLocks noChangeArrowheads="1"/>
          </p:cNvSpPr>
          <p:nvPr/>
        </p:nvSpPr>
        <p:spPr bwMode="auto">
          <a:xfrm>
            <a:off x="642446" y="1487536"/>
            <a:ext cx="305724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아래의 결정직선 사용시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, </a:t>
            </a: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오분류는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…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-0.5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0.375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Y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={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a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, 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b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}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오분류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graphicFrame>
        <p:nvGraphicFramePr>
          <p:cNvPr id="20487" name="Object 6"/>
          <p:cNvGraphicFramePr>
            <a:graphicFrameLocks noChangeAspect="1"/>
          </p:cNvGraphicFramePr>
          <p:nvPr/>
        </p:nvGraphicFramePr>
        <p:xfrm>
          <a:off x="838200" y="2151425"/>
          <a:ext cx="4343400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4" name="Equation" r:id="rId5" imgW="3556000" imgH="622300" progId="Equation.3">
                  <p:embed/>
                </p:oleObj>
              </mc:Choice>
              <mc:Fallback>
                <p:oleObj name="Equation" r:id="rId5" imgW="3556000" imgH="622300" progId="Equation.3">
                  <p:embed/>
                  <p:pic>
                    <p:nvPicPr>
                      <p:cNvPr id="2048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51425"/>
                        <a:ext cx="4343400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16" name="Rectangle 8"/>
          <p:cNvSpPr>
            <a:spLocks noChangeArrowheads="1"/>
          </p:cNvSpPr>
          <p:nvPr/>
        </p:nvSpPr>
        <p:spPr bwMode="auto">
          <a:xfrm>
            <a:off x="760362" y="3426153"/>
            <a:ext cx="21114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-0.1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+0.375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Y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={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a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}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오분류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graphicFrame>
        <p:nvGraphicFramePr>
          <p:cNvPr id="20490" name="Object 9"/>
          <p:cNvGraphicFramePr>
            <a:graphicFrameLocks noChangeAspect="1"/>
          </p:cNvGraphicFramePr>
          <p:nvPr/>
        </p:nvGraphicFramePr>
        <p:xfrm>
          <a:off x="838200" y="4038600"/>
          <a:ext cx="335280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5" name="Equation" r:id="rId7" imgW="2832100" imgH="622300" progId="Equation.3">
                  <p:embed/>
                </p:oleObj>
              </mc:Choice>
              <mc:Fallback>
                <p:oleObj name="Equation" r:id="rId7" imgW="2832100" imgH="622300" progId="Equation.3">
                  <p:embed/>
                  <p:pic>
                    <p:nvPicPr>
                      <p:cNvPr id="2049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038600"/>
                        <a:ext cx="3352800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9022" name="Rectangle 14"/>
          <p:cNvSpPr>
            <a:spLocks noChangeArrowheads="1"/>
          </p:cNvSpPr>
          <p:nvPr/>
        </p:nvSpPr>
        <p:spPr bwMode="auto">
          <a:xfrm>
            <a:off x="328297" y="1441918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①</a:t>
            </a:r>
          </a:p>
        </p:txBody>
      </p:sp>
      <p:sp>
        <p:nvSpPr>
          <p:cNvPr id="299023" name="Rectangle 15"/>
          <p:cNvSpPr>
            <a:spLocks noChangeArrowheads="1"/>
          </p:cNvSpPr>
          <p:nvPr/>
        </p:nvSpPr>
        <p:spPr bwMode="auto">
          <a:xfrm>
            <a:off x="357708" y="3394073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②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52800" y="1770425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학습율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581400" y="1999025"/>
            <a:ext cx="0" cy="304800"/>
          </a:xfrm>
          <a:prstGeom prst="line">
            <a:avLst/>
          </a:prstGeom>
          <a:ln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4875EF-E85F-4DA9-9E92-D4552F4034D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20901EE-D69E-4145-9CC9-2EC1459A6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612" y="5381969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③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E8D32509-E3D4-41E7-AFB0-BCCBBC005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53" y="5455725"/>
            <a:ext cx="21900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-0.1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 – 0.025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Y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={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b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}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오분류</a:t>
            </a:r>
            <a:r>
              <a:rPr kumimoji="1" lang="ko-KR" altLang="en-US" sz="1400">
                <a:solidFill>
                  <a:srgbClr val="FF0000"/>
                </a:solidFill>
                <a:latin typeface="Times New Roman" charset="0"/>
                <a:ea typeface="굴림" charset="-127"/>
              </a:rPr>
              <a:t>됨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527D19E-08DF-4BE7-95A7-702BAAB7D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301" y="1061177"/>
            <a:ext cx="2111475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-0.5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0.375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F231321-4154-4AE6-B235-A6C18B88BAF8}"/>
              </a:ext>
            </a:extLst>
          </p:cNvPr>
          <p:cNvCxnSpPr>
            <a:stCxn id="299012" idx="3"/>
            <a:endCxn id="9" idx="1"/>
          </p:cNvCxnSpPr>
          <p:nvPr/>
        </p:nvCxnSpPr>
        <p:spPr>
          <a:xfrm flipV="1">
            <a:off x="3108325" y="1215066"/>
            <a:ext cx="604976" cy="14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AFB3843-FCB7-4276-8614-118BC0915269}"/>
              </a:ext>
            </a:extLst>
          </p:cNvPr>
          <p:cNvCxnSpPr/>
          <p:nvPr/>
        </p:nvCxnSpPr>
        <p:spPr>
          <a:xfrm flipV="1">
            <a:off x="1349188" y="3067577"/>
            <a:ext cx="604976" cy="14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8">
            <a:extLst>
              <a:ext uri="{FF2B5EF4-FFF2-40B4-BE49-F238E27FC236}">
                <a16:creationId xmlns:a16="http://schemas.microsoft.com/office/drawing/2014/main" id="{382A6ED7-CF3D-4959-A55A-4BC85F83E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208" y="2933229"/>
            <a:ext cx="2111475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-0.1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+0.375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059FC22-7DE1-413A-88D1-15413DE9820D}"/>
              </a:ext>
            </a:extLst>
          </p:cNvPr>
          <p:cNvCxnSpPr/>
          <p:nvPr/>
        </p:nvCxnSpPr>
        <p:spPr>
          <a:xfrm flipV="1">
            <a:off x="1322040" y="4918954"/>
            <a:ext cx="604976" cy="148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8">
            <a:extLst>
              <a:ext uri="{FF2B5EF4-FFF2-40B4-BE49-F238E27FC236}">
                <a16:creationId xmlns:a16="http://schemas.microsoft.com/office/drawing/2014/main" id="{84DD0726-2971-4762-8BBD-54C9F26EF8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228" y="4784606"/>
            <a:ext cx="2145139" cy="307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-0.1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 </a:t>
            </a:r>
            <a:r>
              <a:rPr kumimoji="1" lang="en-US" altLang="ko-KR" sz="1400" b="0" i="0" u="none" strike="noStrike" kern="1200" cap="none" spc="0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- 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0.025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">
            <a:extLst>
              <a:ext uri="{FF2B5EF4-FFF2-40B4-BE49-F238E27FC236}">
                <a16:creationId xmlns:a16="http://schemas.microsoft.com/office/drawing/2014/main" id="{429D18C5-B7E9-48D6-81F9-E57DAC47BE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pic>
        <p:nvPicPr>
          <p:cNvPr id="299028" name="Picture 2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510" y="1547995"/>
            <a:ext cx="4611401" cy="3410112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25AF506-8300-44C8-832B-FF27E59D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6700" y="617854"/>
            <a:ext cx="78486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3"/>
              </a:buBlip>
              <a:defRPr/>
            </a:pPr>
            <a:r>
              <a:rPr lang="ko-KR" altLang="en-US" sz="2000" b="1">
                <a:latin typeface="나눔고딕 ExtraBold" pitchFamily="50" charset="-127"/>
                <a:ea typeface="나눔고딕 ExtraBold" pitchFamily="50" charset="-127"/>
              </a:rPr>
              <a:t>예제 </a:t>
            </a:r>
            <a:r>
              <a:rPr lang="en-US" altLang="ko-KR" sz="2000" b="1">
                <a:latin typeface="나눔고딕 ExtraBold" pitchFamily="50" charset="-127"/>
                <a:ea typeface="나눔고딕 ExtraBold" pitchFamily="50" charset="-127"/>
              </a:rPr>
              <a:t>(</a:t>
            </a:r>
            <a:r>
              <a:rPr lang="ko-KR" altLang="en-US" sz="2000" b="1">
                <a:latin typeface="나눔고딕 ExtraBold" pitchFamily="50" charset="-127"/>
                <a:ea typeface="나눔고딕 ExtraBold" pitchFamily="50" charset="-127"/>
              </a:rPr>
              <a:t>계속</a:t>
            </a:r>
            <a:r>
              <a:rPr lang="en-US" altLang="ko-KR" sz="2000" b="1">
                <a:latin typeface="나눔고딕 ExtraBold" pitchFamily="50" charset="-127"/>
                <a:ea typeface="나눔고딕 ExtraBold" pitchFamily="50" charset="-127"/>
              </a:rPr>
              <a:t>)</a:t>
            </a:r>
            <a:endParaRPr lang="en-US" altLang="ko-KR" sz="2000" b="1" dirty="0">
              <a:latin typeface="나눔고딕 ExtraBold" pitchFamily="50" charset="-127"/>
              <a:ea typeface="나눔고딕 ExtraBold" pitchFamily="50" charset="-127"/>
            </a:endParaRPr>
          </a:p>
          <a:p>
            <a:pPr eaLnBrk="1" hangingPunct="1">
              <a:buFont typeface="Wingdings" charset="2"/>
              <a:buChar char="n"/>
              <a:defRPr/>
            </a:pPr>
            <a:endParaRPr lang="en-US" altLang="ko-KR" sz="1800" dirty="0"/>
          </a:p>
        </p:txBody>
      </p:sp>
      <p:sp>
        <p:nvSpPr>
          <p:cNvPr id="299015" name="Rectangle 7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99018" name="Rectangle 10"/>
          <p:cNvSpPr>
            <a:spLocks noChangeArrowheads="1"/>
          </p:cNvSpPr>
          <p:nvPr/>
        </p:nvSpPr>
        <p:spPr bwMode="auto">
          <a:xfrm>
            <a:off x="0" y="3119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18" y="5693131"/>
            <a:ext cx="4971915" cy="714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875EF-E85F-4DA9-9E92-D4552F4034D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481EA203-A4FA-43ED-A6B2-474628D36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971" y="1026320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③</a:t>
            </a:r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1B24E072-FCF3-479B-B2CD-53F371FAD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90" y="1061346"/>
            <a:ext cx="395352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-0.1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 – 0.025</a:t>
            </a: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를 사용시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, </a:t>
            </a: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오분류는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…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Y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={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b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}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오분류</a:t>
            </a:r>
            <a:r>
              <a:rPr kumimoji="1" lang="ko-KR" altLang="en-US" sz="1400">
                <a:solidFill>
                  <a:srgbClr val="FF0000"/>
                </a:solidFill>
                <a:latin typeface="Times New Roman" charset="0"/>
                <a:ea typeface="굴림" charset="-127"/>
              </a:rPr>
              <a:t>됨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E329C0-6BBE-4A97-AF12-BDA785C54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388" y="1628122"/>
            <a:ext cx="4269722" cy="1370954"/>
          </a:xfrm>
          <a:prstGeom prst="rect">
            <a:avLst/>
          </a:prstGeom>
        </p:spPr>
      </p:pic>
      <p:sp>
        <p:nvSpPr>
          <p:cNvPr id="11" name="Rectangle 15">
            <a:extLst>
              <a:ext uri="{FF2B5EF4-FFF2-40B4-BE49-F238E27FC236}">
                <a16:creationId xmlns:a16="http://schemas.microsoft.com/office/drawing/2014/main" id="{E40E2142-DF19-4A11-BB9E-12E375AAB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91" y="3228914"/>
            <a:ext cx="412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④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C7A980A6-A226-458D-BD09-F7DD94750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90" y="3253051"/>
            <a:ext cx="38475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0.3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 + 0.375</a:t>
            </a: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를 사용시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, </a:t>
            </a:r>
            <a:r>
              <a:rPr kumimoji="1" lang="ko-KR" altLang="en-US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오분류는</a:t>
            </a:r>
            <a:r>
              <a:rPr kumimoji="1" lang="en-US" altLang="ko-KR" sz="1400">
                <a:solidFill>
                  <a:srgbClr val="000000"/>
                </a:solidFill>
                <a:latin typeface="Times New Roman" charset="0"/>
                <a:ea typeface="굴림" charset="-127"/>
              </a:rPr>
              <a:t>.. </a:t>
            </a:r>
          </a:p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Y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={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a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} </a:t>
            </a: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오분류</a:t>
            </a:r>
            <a:r>
              <a:rPr kumimoji="1" lang="ko-KR" altLang="en-US" sz="1400">
                <a:solidFill>
                  <a:srgbClr val="FF0000"/>
                </a:solidFill>
                <a:latin typeface="Times New Roman" charset="0"/>
                <a:ea typeface="굴림" charset="-127"/>
              </a:rPr>
              <a:t>됨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1495EE-B3C7-465B-98E3-0D67E5120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3766721"/>
            <a:ext cx="4420652" cy="90957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5459FD2-2052-46AC-85BB-DA6E1F42B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511" y="4869478"/>
            <a:ext cx="2554401" cy="2678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7" name="Rectangle 15">
            <a:extLst>
              <a:ext uri="{FF2B5EF4-FFF2-40B4-BE49-F238E27FC236}">
                <a16:creationId xmlns:a16="http://schemas.microsoft.com/office/drawing/2014/main" id="{0C3AC68D-3B8A-4447-B7D3-490B5FA5D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13" y="5251215"/>
            <a:ext cx="4154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⑤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85570933-F950-4D3B-928D-BD495E94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799" y="5297612"/>
            <a:ext cx="425469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d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(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)= 0.3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+0.75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x</a:t>
            </a:r>
            <a:r>
              <a:rPr kumimoji="1" lang="en-US" altLang="ko-KR" sz="1400" b="0" i="0" u="none" strike="noStrike" kern="120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  <a:r>
              <a:rPr kumimoji="1" lang="en-US" altLang="ko-KR" sz="1400">
                <a:solidFill>
                  <a:srgbClr val="FF0000"/>
                </a:solidFill>
                <a:latin typeface="Times New Roman" charset="0"/>
                <a:ea typeface="굴림" charset="-127"/>
              </a:rPr>
              <a:t> - 0.025</a:t>
            </a:r>
            <a:r>
              <a:rPr kumimoji="1" lang="ko-KR" altLang="en-US" sz="1400">
                <a:solidFill>
                  <a:srgbClr val="FF0000"/>
                </a:solidFill>
                <a:latin typeface="Times New Roman" charset="0"/>
                <a:ea typeface="굴림" charset="-127"/>
              </a:rPr>
              <a:t>는 모든 입력을 옳게 분류함</a:t>
            </a: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charset="0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7517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학습과 인식</a:t>
            </a:r>
          </a:p>
        </p:txBody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/>
              <a:t>인식 알고리즘</a:t>
            </a:r>
            <a:endParaRPr lang="en-US" altLang="ko-KR" sz="2000" b="1"/>
          </a:p>
          <a:p>
            <a:pPr lvl="1" eaLnBrk="1" hangingPunct="1"/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학습이 끝났으며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이로써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2000" i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 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값이 결정됨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 eaLnBrk="1" hangingPunct="1"/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미지의 샘플 </a:t>
            </a:r>
            <a:r>
              <a:rPr lang="en-US" altLang="ko-KR" sz="2000" b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입력되면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퍼셉ㅌ론으로 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ko-KR" altLang="en-US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인식할 수 있음</a:t>
            </a:r>
            <a:r>
              <a:rPr lang="en-US" altLang="ko-KR" sz="200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vl="1" eaLnBrk="1" hangingPunct="1"/>
            <a:r>
              <a:rPr lang="ko-KR" altLang="en-US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알고리즘은 아래와 같음</a:t>
            </a:r>
            <a:r>
              <a:rPr lang="en-US" altLang="ko-KR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ko-KR" altLang="en-US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퍼셉트론의 인식 알고리즘은 </a:t>
            </a:r>
            <a:r>
              <a:rPr lang="en-US" altLang="ko-KR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very simple! ) </a:t>
            </a:r>
            <a:endParaRPr lang="ko-KR" altLang="en-US"/>
          </a:p>
        </p:txBody>
      </p:sp>
      <p:sp>
        <p:nvSpPr>
          <p:cNvPr id="301061" name="Rectangle 5"/>
          <p:cNvSpPr>
            <a:spLocks noChangeArrowheads="1"/>
          </p:cNvSpPr>
          <p:nvPr/>
        </p:nvSpPr>
        <p:spPr bwMode="auto">
          <a:xfrm>
            <a:off x="0" y="3195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2150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46" y="2629859"/>
            <a:ext cx="7201708" cy="1032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6DF72FD-03BB-456C-8734-3DD59D46A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4369BE-7789-4022-BF1E-E1A70DD09F7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692696"/>
            <a:ext cx="8856984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361950" indent="-361950" latinLnBrk="0">
              <a:spcBef>
                <a:spcPts val="0"/>
              </a:spcBef>
              <a:buBlip>
                <a:blip r:embed="rId3"/>
              </a:buBlip>
              <a:defRPr/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구현</a:t>
            </a:r>
          </a:p>
          <a:p>
            <a:pPr lvl="1" eaLnBrk="1" hangingPunct="1"/>
            <a:r>
              <a:rPr lang="ko-KR" altLang="en-US" sz="2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초기값 어떻게</a:t>
            </a:r>
            <a:r>
              <a:rPr lang="en-US" altLang="ko-KR" sz="2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r>
              <a:rPr lang="en-US" altLang="ko-KR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 </a:t>
            </a:r>
            <a:r>
              <a:rPr lang="en-US" altLang="ko-KR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초기화는</a:t>
            </a:r>
            <a:r>
              <a:rPr lang="en-US" altLang="ko-KR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 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일반적으로 작은 </a:t>
            </a:r>
            <a:r>
              <a:rPr lang="ko-KR" altLang="en-US" sz="18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난수를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생성하여 설정함</a:t>
            </a:r>
            <a:endParaRPr lang="en-US" altLang="ko-KR" sz="18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r>
              <a:rPr lang="ko-KR" altLang="en-US" sz="20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학습률</a:t>
            </a:r>
            <a:r>
              <a:rPr lang="ko-KR" altLang="en-US" sz="2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어떻게</a:t>
            </a:r>
            <a:r>
              <a:rPr lang="en-US" altLang="ko-KR" sz="2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고정된 </a:t>
            </a:r>
            <a:r>
              <a:rPr lang="ko-KR" altLang="en-US" sz="18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학습율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endParaRPr lang="en-US" altLang="ko-KR" sz="18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세대 수에 따라 적응적 </a:t>
            </a:r>
            <a:r>
              <a:rPr lang="ko-KR" altLang="en-US" sz="18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학습율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</a:t>
            </a:r>
            <a:endParaRPr lang="en-US" altLang="ko-KR" sz="18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endParaRPr lang="en-US" altLang="ko-KR" sz="20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sz="20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r>
              <a:rPr lang="ko-KR" altLang="en-US" sz="2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모드와 배치 모드</a:t>
            </a: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배치 모드</a:t>
            </a:r>
            <a:r>
              <a:rPr lang="en-US" altLang="ko-KR" sz="18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b="1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오분류된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모든 샘플을 모은 다음</a:t>
            </a:r>
            <a:r>
              <a:rPr lang="en-US" altLang="ko-KR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이들을 가지고 한꺼번에 가중치 갱신함</a:t>
            </a:r>
            <a:endParaRPr lang="en-US" altLang="ko-KR" sz="1800" b="1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96938" lvl="2" indent="-225425" eaLnBrk="1" hangingPunct="1">
              <a:buFont typeface="Arial" panose="020B0604020202020204" pitchFamily="34" charset="0"/>
              <a:buChar char="•"/>
            </a:pPr>
            <a:r>
              <a:rPr lang="ko-KR" altLang="en-US" sz="18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모드</a:t>
            </a:r>
            <a:r>
              <a:rPr lang="en-US" altLang="ko-KR" sz="18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b="1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샘플을 하나 입력하고 틀리게 인식하면 곧 바로 가중치를 갱신함</a:t>
            </a:r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eaLnBrk="1" hangingPunct="1">
              <a:buNone/>
            </a:pPr>
            <a:endParaRPr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4716016" y="1916832"/>
          <a:ext cx="3096344" cy="2094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4" imgW="1726920" imgH="1168200" progId="Equation.DSMT4">
                  <p:embed/>
                </p:oleObj>
              </mc:Choice>
              <mc:Fallback>
                <p:oleObj name="Equation" r:id="rId4" imgW="1726920" imgH="1168200" progId="Equation.DSMT4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016" y="1916832"/>
                        <a:ext cx="3096344" cy="2094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6E659A4F-BB29-488F-9D43-4FAA4333CE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F1A42F4-223F-4DDC-B909-44F3556B4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F0E8A-AFB0-4488-A2E7-2908E990F5D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  <p:extLst>
      <p:ext uri="{BB962C8B-B14F-4D97-AF65-F5344CB8AC3E}">
        <p14:creationId xmlns:p14="http://schemas.microsoft.com/office/powerpoint/2010/main" val="2349973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620688"/>
            <a:ext cx="34290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eaLnBrk="1" hangingPunct="1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</a:t>
            </a:r>
          </a:p>
          <a:p>
            <a:pPr lvl="1" eaLnBrk="1" hangingPunct="1"/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초기값 어떻게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 eaLnBrk="1" hangingPunct="1"/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학습률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어떻게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 eaLnBrk="1" hangingPunct="1"/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모드와 배치 모드</a:t>
            </a:r>
          </a:p>
          <a:p>
            <a:pPr lvl="1" eaLnBrk="1" hangingPunct="1"/>
            <a:endParaRPr lang="ko-KR" altLang="en-US" sz="1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/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모드 학습 알고리즘</a:t>
            </a:r>
          </a:p>
          <a:p>
            <a:pPr eaLnBrk="1" hangingPunct="1"/>
            <a:endParaRPr lang="ko-KR" altLang="en-US" sz="2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53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077" y="1628800"/>
            <a:ext cx="5959880" cy="4295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0821C048-E2D6-4BD0-B12D-1990326260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0840ECF-2A37-4F26-8A04-9EBDB43D1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0CA25-125A-49F3-BD7F-1EF47F36BDE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1" y="4612019"/>
            <a:ext cx="3330526" cy="174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4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641596"/>
            <a:ext cx="3200400" cy="5012484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포켓 알고리즘</a:t>
            </a:r>
          </a:p>
          <a:p>
            <a:pPr marL="268288" lvl="1" indent="-179388" eaLnBrk="1" latinLnBrk="0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선형 분리 불가능한 상황</a:t>
            </a:r>
            <a:endParaRPr lang="en-US" altLang="ko-KR" sz="16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8288" lvl="1" indent="-179388" eaLnBrk="1" latinLnBrk="0" hangingPunct="1"/>
            <a:endParaRPr lang="ko-KR" altLang="en-US" sz="16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8288" lvl="1" indent="-179388" eaLnBrk="1" latinLnBrk="0" hangingPunct="1"/>
            <a:r>
              <a:rPr lang="en-US" altLang="ko-KR" sz="16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)=0(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샘플을 올바르게 분류하고자 함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목표를 버리고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16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최소화하는 목표로 수정</a:t>
            </a:r>
            <a:endParaRPr lang="en-US" altLang="ko-KR" sz="16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8288" lvl="1" indent="-179388" eaLnBrk="1" latinLnBrk="0" hangingPunct="1"/>
            <a:endParaRPr lang="en-US" altLang="ko-KR" sz="16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68288" lvl="1" indent="-179388" eaLnBrk="1" latinLnBrk="0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계산한 후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이것이 이전 것보다 좋은지 검사함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더 좋으면 이를 사용함 </a:t>
            </a:r>
            <a:endParaRPr lang="ko-KR" altLang="en-US" sz="16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355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469" y="171656"/>
            <a:ext cx="5840394" cy="57056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2DF92B3-0FD8-4280-BA44-8135234810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F9D495A-B41A-4CE9-BE10-E8463DD12D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19657A-A0BB-4B06-8723-444792F349A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380312" y="78740"/>
            <a:ext cx="16561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목차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10800000">
            <a:off x="1116177" y="836037"/>
            <a:ext cx="6840760" cy="8647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9393" y="1037002"/>
            <a:ext cx="667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ko-KR" altLang="en-US" sz="2400" dirty="0">
                <a:solidFill>
                  <a:schemeClr val="accent3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인공지능 개요 </a:t>
            </a:r>
            <a:r>
              <a:rPr lang="en-US" altLang="ko-KR" sz="1600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</a:rPr>
              <a:t>신경 회로망 상세 설명 </a:t>
            </a:r>
            <a:r>
              <a:rPr lang="en-US" altLang="ko-KR" sz="1600" b="1" dirty="0">
                <a:solidFill>
                  <a:srgbClr val="C00000"/>
                </a:solidFill>
              </a:rPr>
              <a:t>)</a:t>
            </a:r>
            <a:endParaRPr lang="ko-KR" altLang="en-US" sz="1600" b="1" dirty="0">
              <a:solidFill>
                <a:srgbClr val="C00000"/>
              </a:solidFill>
            </a:endParaRPr>
          </a:p>
          <a:p>
            <a:pPr algn="ctr" fontAlgn="base"/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1179393" y="908044"/>
            <a:ext cx="6673912" cy="719582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323528" y="147112"/>
            <a:ext cx="6264696" cy="401568"/>
          </a:xfrm>
        </p:spPr>
        <p:txBody>
          <a:bodyPr/>
          <a:lstStyle/>
          <a:p>
            <a:r>
              <a:rPr lang="ko-KR" altLang="en-US" sz="2800" dirty="0"/>
              <a:t>목차</a:t>
            </a:r>
          </a:p>
        </p:txBody>
      </p:sp>
      <p:sp>
        <p:nvSpPr>
          <p:cNvPr id="2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4283968" y="6561131"/>
            <a:ext cx="648072" cy="365125"/>
          </a:xfrm>
        </p:spPr>
        <p:txBody>
          <a:bodyPr/>
          <a:lstStyle/>
          <a:p>
            <a:fld id="{6BCCB3AF-423D-41CB-AFF9-3007F6A0777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5FBEAAF2-6252-5D4F-B8B9-A3F3D480207C}"/>
              </a:ext>
            </a:extLst>
          </p:cNvPr>
          <p:cNvSpPr/>
          <p:nvPr/>
        </p:nvSpPr>
        <p:spPr>
          <a:xfrm>
            <a:off x="2771800" y="2060848"/>
            <a:ext cx="4037480" cy="644788"/>
          </a:xfrm>
          <a:prstGeom prst="roundRect">
            <a:avLst/>
          </a:prstGeom>
          <a:solidFill>
            <a:srgbClr val="F7C80D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 설명</a:t>
            </a:r>
            <a:endParaRPr lang="en-US" altLang="ko-KR" b="1" dirty="0">
              <a:solidFill>
                <a:schemeClr val="tx1">
                  <a:lumMod val="85000"/>
                  <a:lumOff val="15000"/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79A909D-C09B-4E4C-9420-5098E2C856B1}"/>
              </a:ext>
            </a:extLst>
          </p:cNvPr>
          <p:cNvSpPr/>
          <p:nvPr/>
        </p:nvSpPr>
        <p:spPr>
          <a:xfrm>
            <a:off x="2771799" y="3065426"/>
            <a:ext cx="4037477" cy="644788"/>
          </a:xfrm>
          <a:prstGeom prst="roundRect">
            <a:avLst/>
          </a:prstGeom>
          <a:solidFill>
            <a:srgbClr val="68A84A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Confusion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행렬</a:t>
            </a:r>
            <a:endParaRPr lang="en-US" altLang="ko-KR" b="1" dirty="0">
              <a:solidFill>
                <a:schemeClr val="bg1">
                  <a:alpha val="99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821472" y="4008348"/>
            <a:ext cx="3916753" cy="644788"/>
          </a:xfrm>
          <a:prstGeom prst="roundRect">
            <a:avLst/>
          </a:prstGeom>
          <a:solidFill>
            <a:srgbClr val="791443"/>
          </a:solidFill>
          <a:ln>
            <a:noFill/>
          </a:ln>
        </p:spPr>
        <p:txBody>
          <a:bodyPr wrap="square" anchor="ctr" anchorCtr="0">
            <a:noAutofit/>
          </a:bodyPr>
          <a:lstStyle/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주요 연산 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</a:p>
          <a:p>
            <a:pPr algn="ctr"/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(cost </a:t>
            </a:r>
            <a:r>
              <a:rPr lang="ko-KR" altLang="en-US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</a:t>
            </a:r>
            <a:r>
              <a:rPr lang="en-US" altLang="ko-KR" b="1" dirty="0">
                <a:solidFill>
                  <a:schemeClr val="bg1">
                    <a:alpha val="99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392849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ED9EB505-2A33-4D42-A451-C3AE56286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다층 </a:t>
            </a:r>
            <a:r>
              <a:rPr lang="ko-KR" altLang="en-US" sz="24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퍼셉트론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06179" name="Rectangle 3"/>
          <p:cNvSpPr>
            <a:spLocks noGrp="1" noChangeArrowheads="1"/>
          </p:cNvSpPr>
          <p:nvPr>
            <p:ph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선형 분리 불가능한 상황</a:t>
            </a:r>
          </a:p>
          <a:p>
            <a:pPr lvl="1" eaLnBrk="1" hangingPunct="1"/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퍼셉트론의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한계</a:t>
            </a:r>
          </a:p>
          <a:p>
            <a:pPr lvl="1" eaLnBrk="1" hangingPunct="1"/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그림 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4.5(b)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</a:t>
            </a:r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퍼셉트론으로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최대 몇 개까지 맞출 수 있을까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46AF4A1-6377-40CA-B719-0D203BC5A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2458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708503" cy="3515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09DCF3-24F7-4958-9CF7-43D99723AB8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642938"/>
            <a:ext cx="77724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>
                <a:latin typeface="나눔고딕 ExtraBold" pitchFamily="50" charset="-127"/>
                <a:ea typeface="나눔고딕 ExtraBold" pitchFamily="50" charset="-127"/>
              </a:rPr>
              <a:t>XOR </a:t>
            </a: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문제</a:t>
            </a:r>
          </a:p>
          <a:p>
            <a:pPr lvl="1" eaLnBrk="1" hangingPunct="1"/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퍼셉트론은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75% </a:t>
            </a:r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정인식률이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한계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한계를 어떻게 극복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2" eaLnBrk="1" hangingPunct="1"/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개의 </a:t>
            </a:r>
            <a:r>
              <a:rPr lang="ko-KR" altLang="en-US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결정 직선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</a:t>
            </a:r>
          </a:p>
        </p:txBody>
      </p:sp>
      <p:sp>
        <p:nvSpPr>
          <p:cNvPr id="308229" name="Rectangle 5"/>
          <p:cNvSpPr>
            <a:spLocks noChangeArrowheads="1"/>
          </p:cNvSpPr>
          <p:nvPr/>
        </p:nvSpPr>
        <p:spPr bwMode="auto">
          <a:xfrm>
            <a:off x="0" y="22256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08232" name="Rectangle 8"/>
          <p:cNvSpPr>
            <a:spLocks noChangeArrowheads="1"/>
          </p:cNvSpPr>
          <p:nvPr/>
        </p:nvSpPr>
        <p:spPr bwMode="auto">
          <a:xfrm>
            <a:off x="755576" y="3360577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25606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512" y="2188535"/>
            <a:ext cx="5411688" cy="317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41" y="5662775"/>
            <a:ext cx="6085561" cy="69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21C274B5-5216-4FF4-9CF9-5CD79BAF0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다층퍼센트론</a:t>
            </a: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- </a:t>
            </a: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구조와 원리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9C52D6-FE6F-4902-AC1B-03EB19D5B0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73D53-34BD-4552-8D92-85549A74A32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 err="1"/>
              <a:t>다층퍼센트론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구조와 원리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504" y="712470"/>
            <a:ext cx="8579296" cy="507873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 단계에 걸쳐 문제 해결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원래 특징 공간을 새로운 공간으로 매핑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2: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공간에서 분류</a:t>
            </a:r>
          </a:p>
        </p:txBody>
      </p:sp>
      <p:sp>
        <p:nvSpPr>
          <p:cNvPr id="309483" name="Rectangle 235"/>
          <p:cNvSpPr>
            <a:spLocks noChangeArrowheads="1"/>
          </p:cNvSpPr>
          <p:nvPr/>
        </p:nvSpPr>
        <p:spPr bwMode="auto">
          <a:xfrm>
            <a:off x="0" y="3313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ko-K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pic>
        <p:nvPicPr>
          <p:cNvPr id="26629" name="Picture 2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87513"/>
            <a:ext cx="4876800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0" name="Picture 2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869055"/>
            <a:ext cx="403860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" y="3998616"/>
            <a:ext cx="1633353" cy="1880194"/>
          </a:xfrm>
          <a:prstGeom prst="rect">
            <a:avLst/>
          </a:prstGeom>
        </p:spPr>
      </p:pic>
      <p:cxnSp>
        <p:nvCxnSpPr>
          <p:cNvPr id="4" name="직선 화살표 연결선 3"/>
          <p:cNvCxnSpPr>
            <a:stCxn id="2" idx="3"/>
          </p:cNvCxnSpPr>
          <p:nvPr/>
        </p:nvCxnSpPr>
        <p:spPr>
          <a:xfrm>
            <a:off x="2121033" y="4938713"/>
            <a:ext cx="8507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008070" y="4420216"/>
            <a:ext cx="10668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b,c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는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(1,1)</a:t>
            </a:r>
            <a:r>
              <a:rPr kumimoji="1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로 변환됨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81697" y="5105708"/>
            <a:ext cx="1066800" cy="43088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a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  <a:sym typeface="Wingdings" panose="05000000000000000000" pitchFamily="2" charset="2"/>
              </a:rPr>
              <a:t>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(-1,1)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d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  <a:sym typeface="Wingdings" panose="05000000000000000000" pitchFamily="2" charset="2"/>
              </a:rPr>
              <a:t> (1,-1)</a:t>
            </a:r>
            <a:endParaRPr kumimoji="1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4191000" y="2362200"/>
            <a:ext cx="1600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114800" y="3009900"/>
            <a:ext cx="16002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089217" y="5135930"/>
            <a:ext cx="1017470" cy="4178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47800" y="4080632"/>
            <a:ext cx="199766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단계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1: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새로운 공간으로 매핑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029200" y="4878726"/>
            <a:ext cx="533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4756704" y="5198171"/>
            <a:ext cx="112242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92075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단계 </a:t>
            </a: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2: </a:t>
            </a: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새로운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  <a:p>
            <a:pPr marL="92075" marR="0" lvl="1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공간에서 분류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10F516-DB56-4DF1-8748-4C9FA90EE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D8BCC9-6EB8-4F49-8675-8173BF9AFF7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다층 </a:t>
            </a:r>
            <a:r>
              <a:rPr lang="ko-KR" altLang="en-US" sz="2000" b="1" dirty="0" err="1"/>
              <a:t>퍼셉트론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(MLP; Multi-layer perceptron)</a:t>
            </a:r>
          </a:p>
          <a:p>
            <a:pPr eaLnBrk="1" hangingPunct="1">
              <a:buFont typeface="Wingdings" charset="2"/>
              <a:buChar char="n"/>
              <a:defRPr/>
            </a:pPr>
            <a:endParaRPr lang="en-US" altLang="ko-KR" dirty="0"/>
          </a:p>
        </p:txBody>
      </p:sp>
      <p:sp>
        <p:nvSpPr>
          <p:cNvPr id="310278" name="Rectangle 6"/>
          <p:cNvSpPr>
            <a:spLocks noChangeArrowheads="1"/>
          </p:cNvSpPr>
          <p:nvPr/>
        </p:nvSpPr>
        <p:spPr bwMode="auto">
          <a:xfrm>
            <a:off x="0" y="1371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2765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00200"/>
            <a:ext cx="58483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796135" y="3276704"/>
            <a:ext cx="334786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두개의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퍼셉트론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1,2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를 사용하여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</a:t>
            </a:r>
          </a:p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특징 벡터를 새로운 공간으로 매핑함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이후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 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새로운 공간에서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하나의 </a:t>
            </a:r>
            <a:r>
              <a:rPr kumimoji="1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퍼셉트론을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사용하여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,</a:t>
            </a:r>
          </a:p>
          <a:p>
            <a:pPr marL="92075" marR="0" lvl="1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최종 분류함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A487BF-81D2-468D-8BE6-04BC2716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5FADB-648E-46C3-AD91-E6EE31096DE2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295" y="712470"/>
            <a:ext cx="82296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다층 </a:t>
            </a:r>
            <a:r>
              <a:rPr lang="ko-KR" altLang="en-US" sz="2000" b="1" dirty="0" err="1"/>
              <a:t>퍼셉트론의</a:t>
            </a:r>
            <a:r>
              <a:rPr lang="ko-KR" altLang="en-US" sz="2000" b="1" dirty="0"/>
              <a:t> 아키텍처</a:t>
            </a:r>
          </a:p>
          <a:p>
            <a:pPr lvl="1" eaLnBrk="1" hangingPunct="1"/>
            <a:r>
              <a:rPr lang="ko-KR" altLang="en-US" sz="1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입력층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은닉층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출력층을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가짐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입력을 위한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노드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bias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위한 노드 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d+1)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노드</a:t>
            </a:r>
            <a:endParaRPr lang="en-US" altLang="ko-KR" sz="14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P+1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</a:t>
            </a:r>
            <a:r>
              <a:rPr lang="ko-KR" altLang="en-US" sz="1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은닉층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노드 수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(+1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bias 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</a:t>
            </a:r>
            <a:r>
              <a:rPr lang="en-US" altLang="ko-KR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4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</a:t>
            </a:r>
            <a:r>
              <a:rPr lang="ko-KR" altLang="en-US" sz="1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</a:t>
            </a:r>
          </a:p>
        </p:txBody>
      </p:sp>
      <p:sp>
        <p:nvSpPr>
          <p:cNvPr id="311301" name="Rectangle 5"/>
          <p:cNvSpPr>
            <a:spLocks noChangeArrowheads="1"/>
          </p:cNvSpPr>
          <p:nvPr/>
        </p:nvSpPr>
        <p:spPr bwMode="auto">
          <a:xfrm>
            <a:off x="0" y="1568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2867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286000"/>
            <a:ext cx="5638800" cy="411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B1628C-BBDD-44F6-ADE8-287B52FB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78B46A-5183-4149-944D-EEC08BAD13C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123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신경망은 일종의 함수</a:t>
            </a:r>
          </a:p>
          <a:p>
            <a:pPr eaLnBrk="1" hangingPunct="1">
              <a:buFont typeface="Wingdings" charset="2"/>
              <a:buChar char="n"/>
              <a:defRPr/>
            </a:pPr>
            <a:endParaRPr lang="ko-KR" altLang="en-US" dirty="0"/>
          </a:p>
          <a:p>
            <a:pPr eaLnBrk="1" hangingPunct="1">
              <a:buFont typeface="Wingdings" charset="2"/>
              <a:buChar char="n"/>
              <a:defRPr/>
            </a:pPr>
            <a:endParaRPr lang="ko-KR" altLang="en-US" dirty="0"/>
          </a:p>
          <a:p>
            <a:pPr eaLnBrk="1" hangingPunct="1">
              <a:buFont typeface="Wingdings" charset="2"/>
              <a:buChar char="n"/>
              <a:defRPr/>
            </a:pPr>
            <a:endParaRPr lang="ko-KR" altLang="en-US" dirty="0"/>
          </a:p>
          <a:p>
            <a:pPr eaLnBrk="1" hangingPunct="1">
              <a:buFont typeface="Wingdings" charset="2"/>
              <a:buChar char="n"/>
              <a:defRPr/>
            </a:pPr>
            <a:endParaRPr lang="ko-KR" altLang="en-US" dirty="0"/>
          </a:p>
          <a:p>
            <a:pPr eaLnBrk="1" hangingPunct="1">
              <a:buFont typeface="Wingdings" charset="2"/>
              <a:buChar char="n"/>
              <a:defRPr/>
            </a:pPr>
            <a:endParaRPr lang="ko-KR" altLang="en-US" dirty="0"/>
          </a:p>
        </p:txBody>
      </p:sp>
      <p:sp>
        <p:nvSpPr>
          <p:cNvPr id="312325" name="Rectangle 5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12327" name="Rectangle 7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12329" name="Rectangle 9"/>
          <p:cNvSpPr>
            <a:spLocks noChangeArrowheads="1"/>
          </p:cNvSpPr>
          <p:nvPr/>
        </p:nvSpPr>
        <p:spPr bwMode="auto">
          <a:xfrm>
            <a:off x="0" y="2481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12331" name="Rectangle 11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2970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524000"/>
            <a:ext cx="70104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286000"/>
            <a:ext cx="6629400" cy="189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09800" y="150678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(4.10)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86000" y="3043238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(4.11)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286000" y="830196"/>
            <a:ext cx="6750495" cy="5361458"/>
            <a:chOff x="3505200" y="1371600"/>
            <a:chExt cx="5248195" cy="439361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5097" y="1371600"/>
              <a:ext cx="4392558" cy="2979389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3505200" y="4419362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입력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x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91400" y="4362657"/>
              <a:ext cx="1361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출력벡터</a:t>
              </a: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o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5000" y="4375705"/>
              <a:ext cx="13619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</a:t>
              </a:r>
              <a:r>
                <a:rPr kumimoji="1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출력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z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1476" y="4841887"/>
              <a:ext cx="17772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은닉층에서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출력층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매핑</a:t>
              </a:r>
              <a:r>
                <a:rPr kumimoji="1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함수</a:t>
              </a:r>
              <a:r>
                <a:rPr kumimoji="1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( q(.))</a:t>
              </a:r>
              <a:endPara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93459" y="4761568"/>
              <a:ext cx="17772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입력층에서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매핑</a:t>
              </a:r>
              <a:r>
                <a:rPr kumimoji="1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함수</a:t>
              </a:r>
              <a:r>
                <a:rPr kumimoji="1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( p(.))</a:t>
              </a:r>
              <a:endParaRPr kumimoji="1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04E8499-E1E6-4D24-81E4-3020EFBD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EB6DE2-34E3-4862-9F17-CF305959DEB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>
                <a:solidFill>
                  <a:srgbClr val="C00000"/>
                </a:solidFill>
              </a:rPr>
              <a:t>전방 계산 </a:t>
            </a:r>
            <a:r>
              <a:rPr lang="en-US" altLang="ko-KR" sz="2000" b="1" dirty="0">
                <a:solidFill>
                  <a:srgbClr val="C00000"/>
                </a:solidFill>
              </a:rPr>
              <a:t>(forward computation) : </a:t>
            </a:r>
            <a:r>
              <a:rPr lang="ko-KR" altLang="en-US" sz="2000" b="1" dirty="0"/>
              <a:t>신경회로망에서 왼쪽에서 오른쪽으로 계산이 이뤄짐 </a:t>
            </a:r>
            <a:endParaRPr lang="en-US" altLang="ko-KR" sz="2000" b="1" dirty="0"/>
          </a:p>
          <a:p>
            <a:pPr eaLnBrk="1" hangingPunct="1">
              <a:buFont typeface="Wingdings" charset="2"/>
              <a:buChar char="n"/>
              <a:defRPr/>
            </a:pPr>
            <a:endParaRPr lang="en-US" altLang="ko-KR" dirty="0"/>
          </a:p>
        </p:txBody>
      </p:sp>
      <p:sp>
        <p:nvSpPr>
          <p:cNvPr id="337924" name="Rectangle 4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37925" name="Rectangle 5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37926" name="Rectangle 6"/>
          <p:cNvSpPr>
            <a:spLocks noChangeArrowheads="1"/>
          </p:cNvSpPr>
          <p:nvPr/>
        </p:nvSpPr>
        <p:spPr bwMode="auto">
          <a:xfrm>
            <a:off x="0" y="2481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337928" name="Rectangle 8"/>
          <p:cNvSpPr>
            <a:spLocks noChangeArrowheads="1"/>
          </p:cNvSpPr>
          <p:nvPr/>
        </p:nvSpPr>
        <p:spPr bwMode="auto">
          <a:xfrm>
            <a:off x="0" y="3043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3072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6742113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3354618" y="1170400"/>
            <a:ext cx="5785191" cy="4468401"/>
            <a:chOff x="3505200" y="1371600"/>
            <a:chExt cx="5248195" cy="452021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5097" y="1371600"/>
              <a:ext cx="4392558" cy="297938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505200" y="4865079"/>
              <a:ext cx="1219200" cy="380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입력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x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91400" y="4808374"/>
              <a:ext cx="1361995" cy="380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출력벡터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o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15000" y="4821421"/>
              <a:ext cx="1361995" cy="646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출력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z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10402" y="5179280"/>
              <a:ext cx="1361995" cy="712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은닉층에서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출력층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매핑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함수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( q(.))</a:t>
              </a: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6800" y="5144587"/>
              <a:ext cx="1361995" cy="7125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입력층에서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은닉층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매핑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 </a:t>
              </a:r>
              <a:r>
                <a:rPr kumimoji="1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함수</a:t>
              </a:r>
              <a:r>
                <a:rPr kumimoji="1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굴림" panose="020B0600000101010101" pitchFamily="50" charset="-127"/>
                  <a:cs typeface="+mn-cs"/>
                </a:rPr>
                <a:t>( p(.))</a:t>
              </a:r>
              <a:endParaRPr kumimoji="1" lang="ko-KR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143000" y="5197859"/>
            <a:ext cx="114446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활성함수</a:t>
            </a:r>
            <a:endParaRPr kumimoji="1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(activation function)</a:t>
            </a:r>
            <a:endParaRPr kumimoji="1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cxnSp>
        <p:nvCxnSpPr>
          <p:cNvPr id="3" name="직선 화살표 연결선 2"/>
          <p:cNvCxnSpPr>
            <a:stCxn id="17" idx="0"/>
          </p:cNvCxnSpPr>
          <p:nvPr/>
        </p:nvCxnSpPr>
        <p:spPr>
          <a:xfrm flipV="1">
            <a:off x="1715234" y="4962115"/>
            <a:ext cx="37366" cy="23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78418" y="2528077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(4.12)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54618" y="406452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굴림" panose="020B0600000101010101" pitchFamily="50" charset="-127"/>
                <a:cs typeface="+mn-cs"/>
              </a:rPr>
              <a:t>(4.13)</a:t>
            </a:r>
            <a:endParaRPr kumimoji="1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굴림" panose="020B0600000101010101" pitchFamily="50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EB3C09-A6EE-4CC8-9A40-D509D92A8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D2B4-7326-4D8B-868D-A8F003E3370B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활성 함수 </a:t>
            </a:r>
            <a:r>
              <a:rPr lang="en-US" altLang="ko-KR" sz="2000" b="1" dirty="0"/>
              <a:t>(activation function)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ko-KR" altLang="en-US" dirty="0" err="1"/>
              <a:t>시그모이드라는</a:t>
            </a:r>
            <a:r>
              <a:rPr lang="ko-KR" altLang="en-US" dirty="0"/>
              <a:t> 비선형 함수 사용</a:t>
            </a:r>
          </a:p>
        </p:txBody>
      </p:sp>
      <p:sp>
        <p:nvSpPr>
          <p:cNvPr id="314373" name="Rectangle 5"/>
          <p:cNvSpPr>
            <a:spLocks noChangeArrowheads="1"/>
          </p:cNvSpPr>
          <p:nvPr/>
        </p:nvSpPr>
        <p:spPr bwMode="auto">
          <a:xfrm>
            <a:off x="0" y="2481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3174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22425"/>
            <a:ext cx="5673682" cy="11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82913"/>
            <a:ext cx="5079857" cy="11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4114800"/>
            <a:ext cx="6761543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3FFB26-A6D3-45A6-86EE-746015072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D3040-44D5-4B93-8880-5593CDB8293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F164C-64AD-4B52-A52E-0FCB18C665B0}"/>
              </a:ext>
            </a:extLst>
          </p:cNvPr>
          <p:cNvSpPr txBox="1"/>
          <p:nvPr/>
        </p:nvSpPr>
        <p:spPr>
          <a:xfrm>
            <a:off x="2915816" y="2526360"/>
            <a:ext cx="5886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http://www.ai.mit.edu/courses/6.892/lecture8-html/sld015.htm</a:t>
            </a:r>
            <a:endParaRPr lang="ko-KR" altLang="en-US" sz="1400" dirty="0">
              <a:highlight>
                <a:srgbClr val="FFFF00"/>
              </a:highligh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다층퍼센트론 </a:t>
            </a:r>
            <a:r>
              <a:rPr lang="en-US" altLang="ko-KR"/>
              <a:t>- </a:t>
            </a:r>
            <a:r>
              <a:rPr lang="ko-KR" altLang="en-US"/>
              <a:t>구조와 원리</a:t>
            </a: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다층 퍼셉트론의 공간 분할 능력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ko-KR" altLang="en-US" dirty="0">
                <a:solidFill>
                  <a:srgbClr val="0000FF"/>
                </a:solidFill>
              </a:rPr>
              <a:t>활성 함수에 따른 공간 분할</a:t>
            </a:r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dirty="0"/>
          </a:p>
        </p:txBody>
      </p:sp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91" y="1512560"/>
            <a:ext cx="5133097" cy="524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341953" y="4564758"/>
                <a:ext cx="35710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ko-KR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𝛼</m:t>
                    </m:r>
                  </m:oMath>
                </a14:m>
                <a:r>
                  <a:rPr kumimoji="1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rPr>
                  <a:t> 값이 줄어들 수록 </a:t>
                </a:r>
                <a:r>
                  <a:rPr kumimoji="1" lang="en-US" altLang="ko-KR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rPr>
                  <a:t>w1 class </a:t>
                </a:r>
                <a:r>
                  <a:rPr kumimoji="1" lang="ko-KR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굴림" panose="020B0600000101010101" pitchFamily="50" charset="-127"/>
                    <a:cs typeface="+mn-cs"/>
                  </a:rPr>
                  <a:t>영역이 줄어들고 있음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953" y="4564758"/>
                <a:ext cx="3571056" cy="646331"/>
              </a:xfrm>
              <a:prstGeom prst="rect">
                <a:avLst/>
              </a:prstGeom>
              <a:blipFill>
                <a:blip r:embed="rId4"/>
                <a:stretch>
                  <a:fillRect t="-7547" b="-122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B829099-5A86-4EAB-915F-AFD09112B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7F6509-A06A-48A4-B7DE-89741BE8020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 dirty="0"/>
              <a:t>Feed-Forward MLP </a:t>
            </a:r>
            <a:endParaRPr lang="ko-KR" altLang="en-US" dirty="0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FFMLP (Feed-Forward MLP) </a:t>
            </a:r>
            <a:r>
              <a:rPr lang="ko-KR" altLang="en-US" sz="2000" b="1" dirty="0"/>
              <a:t>의 아키텍처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은닉층은 몇 개로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/>
            <a:r>
              <a:rPr lang="ko-KR" altLang="en-US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층간의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연결은 어떻게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층의 노드는 몇 개로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활성 함수 사용할까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 eaLnBrk="1" hangingPunct="1"/>
            <a:endParaRPr lang="en-US" altLang="ko-KR" dirty="0">
              <a:solidFill>
                <a:srgbClr val="0000FF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EE094B-F82E-4A96-86C9-D79D68C62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7343CE-C6E7-4664-8C6A-1D673007011E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63687" y="2677800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AutoNum type="romanUcPeriod"/>
            </a:pP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신경 회로망 상세 설명</a:t>
            </a:r>
            <a:endParaRPr lang="en-US" altLang="ko-KR" sz="3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  <p:extLst>
      <p:ext uri="{BB962C8B-B14F-4D97-AF65-F5344CB8AC3E}">
        <p14:creationId xmlns:p14="http://schemas.microsoft.com/office/powerpoint/2010/main" val="2699320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en-US" altLang="ko-KR" sz="2000" b="1" dirty="0"/>
              <a:t>MLP</a:t>
            </a:r>
            <a:r>
              <a:rPr lang="ko-KR" altLang="en-US" sz="2000" b="1" dirty="0"/>
              <a:t>의 학습이란</a:t>
            </a:r>
            <a:r>
              <a:rPr lang="en-US" altLang="ko-KR" sz="2000" b="1" dirty="0"/>
              <a:t>?</a:t>
            </a:r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lvl="1" algn="just" eaLnBrk="1" hangingPunct="1"/>
            <a:endParaRPr lang="en-US" altLang="ko-KR" dirty="0"/>
          </a:p>
          <a:p>
            <a:pPr eaLnBrk="1" hangingPunct="1"/>
            <a:endParaRPr lang="en-US" altLang="ko-KR" sz="1800" dirty="0"/>
          </a:p>
          <a:p>
            <a:pPr eaLnBrk="1" hangingPunct="1"/>
            <a:endParaRPr lang="en-US" altLang="ko-KR" sz="1800" dirty="0"/>
          </a:p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패턴 인식에서 일반적인 학습 알고리즘 설계 과정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 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분류기 구조 정의와 분류 과정의 수학식 정의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2: 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분류기 품질 측정용 </a:t>
            </a:r>
            <a:r>
              <a:rPr lang="ko-KR" altLang="en-US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비용함수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3: </a:t>
            </a:r>
            <a:r>
              <a:rPr lang="en-US" altLang="ko-KR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최적화하는 </a:t>
            </a:r>
            <a:r>
              <a:rPr lang="el-GR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ko-KR" altLang="en-US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찾는 알고리즘 설계</a:t>
            </a:r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46" y="1170400"/>
            <a:ext cx="8139273" cy="2712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103AFC-31D5-492A-BF2A-BD5FC754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A536B-B92C-46ED-A599-18C43BC8C80B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단계 </a:t>
            </a:r>
            <a:r>
              <a:rPr lang="en-US" altLang="ko-KR" sz="2000" b="1" dirty="0"/>
              <a:t>1:</a:t>
            </a:r>
            <a:r>
              <a:rPr lang="ko-KR" altLang="en-US" sz="2000" b="1" dirty="0"/>
              <a:t>분류기 구조 정의와 분류 과정의 수학식 정의</a:t>
            </a:r>
          </a:p>
          <a:p>
            <a:pPr lvl="1" eaLnBrk="1" hangingPunct="1"/>
            <a:r>
              <a:rPr lang="en-US" altLang="ko-KR" sz="1800" dirty="0"/>
              <a:t>(4.12)</a:t>
            </a:r>
            <a:r>
              <a:rPr lang="ko-KR" altLang="en-US" sz="1800" dirty="0"/>
              <a:t>와 </a:t>
            </a:r>
            <a:r>
              <a:rPr lang="en-US" altLang="ko-KR" sz="1800" dirty="0"/>
              <a:t>(4.13)</a:t>
            </a:r>
            <a:r>
              <a:rPr lang="ko-KR" altLang="en-US" sz="1800" dirty="0"/>
              <a:t>의 전방 계산이 분류기의 식</a:t>
            </a:r>
          </a:p>
          <a:p>
            <a:pPr lvl="1" eaLnBrk="1" hangingPunct="1"/>
            <a:r>
              <a:rPr lang="ko-KR" altLang="en-US" sz="1800" dirty="0"/>
              <a:t>매개변수 집합 </a:t>
            </a:r>
            <a:r>
              <a:rPr lang="el-GR" altLang="ko-KR" sz="1800" dirty="0">
                <a:ea typeface="바탕" panose="02030600000101010101" pitchFamily="18" charset="-127"/>
                <a:cs typeface="Times New Roman" panose="02020603050405020304" pitchFamily="18" charset="0"/>
              </a:rPr>
              <a:t>Θ</a:t>
            </a:r>
            <a:r>
              <a:rPr lang="en-US" altLang="ko-KR" sz="1800" dirty="0">
                <a:ea typeface="바탕" panose="02030600000101010101" pitchFamily="18" charset="-127"/>
                <a:cs typeface="Times New Roman" panose="02020603050405020304" pitchFamily="18" charset="0"/>
              </a:rPr>
              <a:t>={</a:t>
            </a:r>
            <a:r>
              <a:rPr lang="en-US" altLang="ko-KR" sz="1800" b="1" dirty="0">
                <a:ea typeface="바탕" panose="02030600000101010101" pitchFamily="18" charset="-127"/>
                <a:cs typeface="Times New Roman" panose="02020603050405020304" pitchFamily="18" charset="0"/>
              </a:rPr>
              <a:t>u</a:t>
            </a:r>
            <a:r>
              <a:rPr lang="en-US" altLang="ko-KR" sz="1800" dirty="0">
                <a:ea typeface="바탕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lang="en-US" altLang="ko-KR" sz="1800" b="1" dirty="0">
                <a:ea typeface="바탕" panose="02030600000101010101" pitchFamily="18" charset="-127"/>
                <a:cs typeface="Times New Roman" panose="02020603050405020304" pitchFamily="18" charset="0"/>
              </a:rPr>
              <a:t>v</a:t>
            </a:r>
            <a:r>
              <a:rPr lang="en-US" altLang="ko-KR" sz="1800" dirty="0">
                <a:ea typeface="바탕" panose="02030600000101010101" pitchFamily="18" charset="-127"/>
                <a:cs typeface="Times New Roman" panose="02020603050405020304" pitchFamily="18" charset="0"/>
              </a:rPr>
              <a:t>}</a:t>
            </a:r>
          </a:p>
          <a:p>
            <a:pPr lvl="1" eaLnBrk="1" hangingPunct="1"/>
            <a:endParaRPr lang="en-US" altLang="ko-KR" sz="1400" dirty="0">
              <a:ea typeface="바탕" panose="02030600000101010101" pitchFamily="18" charset="-127"/>
              <a:cs typeface="Times New Roman" panose="02020603050405020304" pitchFamily="18" charset="0"/>
            </a:endParaRPr>
          </a:p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단계 </a:t>
            </a:r>
            <a:r>
              <a:rPr lang="en-US" altLang="ko-KR" sz="2000" b="1" dirty="0"/>
              <a:t>2 (</a:t>
            </a:r>
            <a:r>
              <a:rPr lang="ko-KR" altLang="en-US" sz="2000" b="1" dirty="0"/>
              <a:t>비용 함수 정의</a:t>
            </a:r>
            <a:r>
              <a:rPr lang="en-US" altLang="ko-KR" sz="2000" b="1" dirty="0"/>
              <a:t>): </a:t>
            </a:r>
          </a:p>
          <a:p>
            <a:pPr lvl="1" eaLnBrk="1" hangingPunct="1"/>
            <a:endParaRPr lang="el-GR" altLang="ko-KR" sz="1400" dirty="0">
              <a:ea typeface="바탕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17445" name="Rectangle 5"/>
          <p:cNvSpPr>
            <a:spLocks noChangeArrowheads="1"/>
          </p:cNvSpPr>
          <p:nvPr/>
        </p:nvSpPr>
        <p:spPr bwMode="auto">
          <a:xfrm>
            <a:off x="0" y="3219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17447" name="Rectangle 7"/>
          <p:cNvSpPr>
            <a:spLocks noChangeArrowheads="1"/>
          </p:cNvSpPr>
          <p:nvPr/>
        </p:nvSpPr>
        <p:spPr bwMode="auto">
          <a:xfrm>
            <a:off x="0" y="21542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pic>
        <p:nvPicPr>
          <p:cNvPr id="3584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51" y="2225225"/>
            <a:ext cx="5355992" cy="59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928" y="3034257"/>
            <a:ext cx="4810125" cy="3473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07" y="1036781"/>
            <a:ext cx="2819400" cy="2392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878265-3C4C-4267-B7C9-8FA506C59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E41388-41DE-4E7D-9484-2D05CF5C470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r>
              <a:rPr lang="ko-KR" altLang="en-US" sz="2000" b="1" dirty="0"/>
              <a:t>단계 </a:t>
            </a:r>
            <a:r>
              <a:rPr lang="en-US" altLang="ko-KR" sz="2000" b="1" dirty="0"/>
              <a:t>3 (</a:t>
            </a:r>
            <a:r>
              <a:rPr lang="ko-KR" altLang="en-US" sz="2000" b="1" dirty="0"/>
              <a:t>최적 해 찾음</a:t>
            </a:r>
            <a:r>
              <a:rPr lang="en-US" altLang="ko-KR" sz="2000" b="1" dirty="0"/>
              <a:t>):  </a:t>
            </a:r>
            <a:r>
              <a:rPr lang="en-US" altLang="ko-KR" i="1" dirty="0">
                <a:solidFill>
                  <a:srgbClr val="0000FF"/>
                </a:solidFill>
              </a:rPr>
              <a:t>J</a:t>
            </a:r>
            <a:r>
              <a:rPr lang="en-US" altLang="ko-KR" dirty="0">
                <a:solidFill>
                  <a:srgbClr val="0000FF"/>
                </a:solidFill>
              </a:rPr>
              <a:t>(</a:t>
            </a:r>
            <a:r>
              <a:rPr lang="el-GR" altLang="ko-KR" dirty="0">
                <a:solidFill>
                  <a:srgbClr val="0000FF"/>
                </a:solidFill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en-US" altLang="ko-KR" dirty="0">
                <a:solidFill>
                  <a:srgbClr val="0000FF"/>
                </a:solidFill>
              </a:rPr>
              <a:t>)</a:t>
            </a:r>
            <a:r>
              <a:rPr lang="ko-KR" altLang="en-US" dirty="0">
                <a:solidFill>
                  <a:srgbClr val="0000FF"/>
                </a:solidFill>
              </a:rPr>
              <a:t>를 최적화하는 </a:t>
            </a:r>
            <a:r>
              <a:rPr lang="el-GR" altLang="ko-KR" dirty="0">
                <a:solidFill>
                  <a:srgbClr val="0000FF"/>
                </a:solidFill>
                <a:latin typeface="Helvetica" panose="020B0604020202020204" pitchFamily="34" charset="0"/>
                <a:ea typeface="바탕" panose="02030600000101010101" pitchFamily="18" charset="-127"/>
              </a:rPr>
              <a:t>Θ</a:t>
            </a:r>
            <a:r>
              <a:rPr lang="ko-KR" altLang="en-US" dirty="0">
                <a:solidFill>
                  <a:srgbClr val="0000FF"/>
                </a:solidFill>
              </a:rPr>
              <a:t>를 찾는 알고리즘</a:t>
            </a:r>
            <a:r>
              <a:rPr lang="ko-KR" altLang="en-US" dirty="0">
                <a:solidFill>
                  <a:srgbClr val="0000FF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</a:rPr>
              <a:t>설계</a:t>
            </a:r>
            <a:endParaRPr lang="en-US" altLang="ko-KR" dirty="0"/>
          </a:p>
          <a:p>
            <a:pPr lvl="1" eaLnBrk="1" hangingPunct="1"/>
            <a:r>
              <a:rPr lang="en-US" altLang="ko-KR" dirty="0"/>
              <a:t>(4.16)</a:t>
            </a:r>
            <a:r>
              <a:rPr lang="ko-KR" altLang="en-US" dirty="0"/>
              <a:t>의 오류를 줄이는 방향으로 </a:t>
            </a:r>
            <a:r>
              <a:rPr lang="el-GR" altLang="ko-KR" dirty="0">
                <a:ea typeface="바탕" panose="02030600000101010101" pitchFamily="18" charset="-127"/>
                <a:cs typeface="Times New Roman" panose="02020603050405020304" pitchFamily="18" charset="0"/>
              </a:rPr>
              <a:t>Θ</a:t>
            </a:r>
            <a:r>
              <a:rPr lang="ko-KR" altLang="en-US" dirty="0" err="1"/>
              <a:t>를</a:t>
            </a:r>
            <a:r>
              <a:rPr lang="ko-KR" altLang="en-US" dirty="0"/>
              <a:t> 수정해 나감</a:t>
            </a:r>
            <a:endParaRPr lang="ko-KR" altLang="el-GR" dirty="0"/>
          </a:p>
        </p:txBody>
      </p:sp>
      <p:sp>
        <p:nvSpPr>
          <p:cNvPr id="318469" name="Rectangle 5"/>
          <p:cNvSpPr>
            <a:spLocks noChangeArrowheads="1"/>
          </p:cNvSpPr>
          <p:nvPr/>
        </p:nvSpPr>
        <p:spPr bwMode="auto">
          <a:xfrm>
            <a:off x="0" y="3067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18471" name="Text Box 7"/>
          <p:cNvSpPr txBox="1">
            <a:spLocks noChangeArrowheads="1"/>
          </p:cNvSpPr>
          <p:nvPr/>
        </p:nvSpPr>
        <p:spPr bwMode="auto">
          <a:xfrm>
            <a:off x="5562600" y="4876800"/>
            <a:ext cx="1885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ko-KR" altLang="en-US"/>
              <a:t>라인 </a:t>
            </a:r>
            <a:r>
              <a:rPr lang="en-US" altLang="ko-KR"/>
              <a:t>5</a:t>
            </a:r>
            <a:r>
              <a:rPr lang="ko-KR" altLang="en-US"/>
              <a:t>를 어떻게</a:t>
            </a:r>
            <a:r>
              <a:rPr lang="en-US" altLang="ko-KR"/>
              <a:t>?</a:t>
            </a:r>
          </a:p>
        </p:txBody>
      </p:sp>
      <p:pic>
        <p:nvPicPr>
          <p:cNvPr id="3687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52482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895600"/>
            <a:ext cx="4419600" cy="318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7B122D-015E-4C75-9CD9-769AF4684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3D3FE-6AB3-4A10-A571-922DDCD7C16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ko-KR" i="1" dirty="0" err="1"/>
              <a:t>v</a:t>
            </a:r>
            <a:r>
              <a:rPr lang="en-US" altLang="ko-KR" i="1" baseline="-25000" dirty="0" err="1"/>
              <a:t>jk</a:t>
            </a:r>
            <a:r>
              <a:rPr lang="ko-KR" altLang="en-US" dirty="0"/>
              <a:t>를 위한 </a:t>
            </a:r>
            <a:r>
              <a:rPr lang="ko-KR" altLang="en-US" dirty="0" err="1"/>
              <a:t>갱신값</a:t>
            </a:r>
            <a:r>
              <a:rPr lang="ko-KR" altLang="en-US" dirty="0"/>
              <a:t> </a:t>
            </a:r>
            <a:r>
              <a:rPr lang="el-GR" altLang="ko-KR" dirty="0"/>
              <a:t>Δ</a:t>
            </a:r>
            <a:r>
              <a:rPr lang="en-US" altLang="ko-KR" i="1" dirty="0" err="1"/>
              <a:t>v</a:t>
            </a:r>
            <a:r>
              <a:rPr lang="en-US" altLang="ko-KR" i="1" baseline="-25000" dirty="0" err="1"/>
              <a:t>jk</a:t>
            </a:r>
            <a:r>
              <a:rPr lang="en-US" altLang="ko-KR" i="1" baseline="-25000" dirty="0"/>
              <a:t> </a:t>
            </a:r>
            <a:r>
              <a:rPr lang="ko-KR" altLang="en-US" dirty="0"/>
              <a:t>의 유도</a:t>
            </a:r>
            <a:endParaRPr lang="ko-KR" altLang="el-GR" dirty="0"/>
          </a:p>
        </p:txBody>
      </p:sp>
      <p:sp>
        <p:nvSpPr>
          <p:cNvPr id="319493" name="Rectangle 5"/>
          <p:cNvSpPr>
            <a:spLocks noChangeArrowheads="1"/>
          </p:cNvSpPr>
          <p:nvPr/>
        </p:nvSpPr>
        <p:spPr bwMode="auto">
          <a:xfrm>
            <a:off x="0" y="2205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19495" name="Rectangle 7"/>
          <p:cNvSpPr>
            <a:spLocks noChangeArrowheads="1"/>
          </p:cNvSpPr>
          <p:nvPr/>
        </p:nvSpPr>
        <p:spPr bwMode="auto">
          <a:xfrm>
            <a:off x="0" y="31289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19497" name="Rectangle 9"/>
          <p:cNvSpPr>
            <a:spLocks noChangeArrowheads="1"/>
          </p:cNvSpPr>
          <p:nvPr/>
        </p:nvSpPr>
        <p:spPr bwMode="auto">
          <a:xfrm>
            <a:off x="4876800" y="2743200"/>
            <a:ext cx="18827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i="1">
                <a:latin typeface="Times New Roman" charset="0"/>
                <a:ea typeface="굴림" charset="-127"/>
              </a:rPr>
              <a:t>v</a:t>
            </a:r>
            <a:r>
              <a:rPr lang="en-US" altLang="ko-KR" i="1" baseline="-25000">
                <a:latin typeface="Times New Roman" charset="0"/>
                <a:ea typeface="굴림" charset="-127"/>
              </a:rPr>
              <a:t>jk</a:t>
            </a:r>
            <a:r>
              <a:rPr lang="ko-KR" altLang="en-US">
                <a:latin typeface="Times New Roman" charset="0"/>
                <a:ea typeface="굴림" charset="-127"/>
              </a:rPr>
              <a:t>가 미치는 영향</a:t>
            </a:r>
          </a:p>
        </p:txBody>
      </p:sp>
      <p:pic>
        <p:nvPicPr>
          <p:cNvPr id="37895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25971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181600"/>
            <a:ext cx="51816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7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133600"/>
            <a:ext cx="245745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9501" name="Line 13"/>
          <p:cNvSpPr>
            <a:spLocks noChangeShapeType="1"/>
          </p:cNvSpPr>
          <p:nvPr/>
        </p:nvSpPr>
        <p:spPr bwMode="auto">
          <a:xfrm>
            <a:off x="2362200" y="4495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56193" y="1827639"/>
            <a:ext cx="11444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은닉층</a:t>
            </a:r>
            <a:endParaRPr lang="en-US" altLang="ko-KR" sz="1050" dirty="0"/>
          </a:p>
          <a:p>
            <a:pPr algn="ctr"/>
            <a:r>
              <a:rPr lang="ko-KR" altLang="en-US" sz="1050" b="1" dirty="0"/>
              <a:t>노드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43200" y="2370223"/>
            <a:ext cx="15129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ko-KR" altLang="en-US" sz="1050" dirty="0" err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출력노드</a:t>
            </a:r>
            <a:r>
              <a: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</a:t>
            </a:r>
            <a:r>
              <a: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7338" y="1932994"/>
            <a:ext cx="11444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 err="1"/>
              <a:t>출력층</a:t>
            </a:r>
            <a:endParaRPr lang="en-US" altLang="ko-KR" sz="1050" dirty="0"/>
          </a:p>
          <a:p>
            <a:pPr algn="ctr"/>
            <a:r>
              <a:rPr lang="ko-KR" altLang="en-US" sz="1050" b="1" dirty="0"/>
              <a:t>노드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743200" y="2810003"/>
                <a:ext cx="151299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𝑡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상수임</a:t>
                </a: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2810003"/>
                <a:ext cx="1512993" cy="253916"/>
              </a:xfrm>
              <a:prstGeom prst="rect">
                <a:avLst/>
              </a:prstGeom>
              <a:blipFill>
                <a:blip r:embed="rId5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172566" y="3239441"/>
                <a:ext cx="162803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𝑜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105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=</m:t>
                    </m:r>
                    <m:r>
                      <a:rPr lang="ko-KR" altLang="en-US" sz="105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𝜏</m:t>
                    </m:r>
                    <m:r>
                      <a:rPr lang="en-US" altLang="ko-KR" sz="105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sSubPr>
                      <m:e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𝑜</m:t>
                        </m:r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_</m:t>
                        </m:r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𝑠𝑢𝑚</m:t>
                        </m:r>
                      </m:e>
                      <m:sub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𝑘</m:t>
                        </m:r>
                      </m:sub>
                    </m:sSub>
                    <m:r>
                      <a:rPr lang="en-US" altLang="ko-KR" sz="105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맑은 고딕" panose="020B0503020000020004" pitchFamily="50" charset="-127"/>
                      </a:rPr>
                      <m:t>)</m:t>
                    </m:r>
                  </m:oMath>
                </a14:m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566" y="3239441"/>
                <a:ext cx="1628033" cy="253916"/>
              </a:xfrm>
              <a:prstGeom prst="rect">
                <a:avLst/>
              </a:prstGeom>
              <a:blipFill>
                <a:blip r:embed="rId6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649" y="3902119"/>
            <a:ext cx="1844360" cy="657135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4" name="직선 화살표 연결선 3"/>
          <p:cNvCxnSpPr>
            <a:stCxn id="2" idx="1"/>
          </p:cNvCxnSpPr>
          <p:nvPr/>
        </p:nvCxnSpPr>
        <p:spPr>
          <a:xfrm flipH="1" flipV="1">
            <a:off x="3209078" y="4230686"/>
            <a:ext cx="662571" cy="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A575850-7EB4-41B5-AB57-C818D248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F6D78-5CB7-484C-A02E-66574F3F778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en-US" altLang="ko-KR" i="1" dirty="0" err="1"/>
              <a:t>u</a:t>
            </a:r>
            <a:r>
              <a:rPr lang="en-US" altLang="ko-KR" i="1" baseline="-25000" dirty="0" err="1"/>
              <a:t>ij</a:t>
            </a:r>
            <a:r>
              <a:rPr lang="ko-KR" altLang="en-US" dirty="0"/>
              <a:t>를 위한 </a:t>
            </a:r>
            <a:r>
              <a:rPr lang="ko-KR" altLang="en-US" dirty="0" err="1"/>
              <a:t>갱신값</a:t>
            </a:r>
            <a:r>
              <a:rPr lang="ko-KR" altLang="en-US" dirty="0"/>
              <a:t> </a:t>
            </a:r>
            <a:r>
              <a:rPr lang="el-GR" altLang="ko-KR" dirty="0"/>
              <a:t>Δ</a:t>
            </a:r>
            <a:r>
              <a:rPr lang="en-US" altLang="ko-KR" i="1" dirty="0" err="1"/>
              <a:t>u</a:t>
            </a:r>
            <a:r>
              <a:rPr lang="en-US" altLang="ko-KR" i="1" baseline="-25000" dirty="0" err="1"/>
              <a:t>ij</a:t>
            </a:r>
            <a:r>
              <a:rPr lang="en-US" altLang="ko-KR" i="1" baseline="-25000" dirty="0"/>
              <a:t> </a:t>
            </a:r>
            <a:r>
              <a:rPr lang="ko-KR" altLang="en-US" dirty="0"/>
              <a:t>의 유도</a:t>
            </a:r>
            <a:endParaRPr lang="ko-KR" altLang="el-GR" dirty="0"/>
          </a:p>
        </p:txBody>
      </p:sp>
      <p:sp>
        <p:nvSpPr>
          <p:cNvPr id="320516" name="Rectangle 4"/>
          <p:cNvSpPr>
            <a:spLocks noChangeArrowheads="1"/>
          </p:cNvSpPr>
          <p:nvPr/>
        </p:nvSpPr>
        <p:spPr bwMode="auto">
          <a:xfrm>
            <a:off x="0" y="2205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20521" name="Rectangle 9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sp>
        <p:nvSpPr>
          <p:cNvPr id="320523" name="Rectangle 11"/>
          <p:cNvSpPr>
            <a:spLocks noChangeArrowheads="1"/>
          </p:cNvSpPr>
          <p:nvPr/>
        </p:nvSpPr>
        <p:spPr bwMode="auto">
          <a:xfrm>
            <a:off x="0" y="30289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pic>
        <p:nvPicPr>
          <p:cNvPr id="38922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953000"/>
            <a:ext cx="524827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459755" y="1082080"/>
            <a:ext cx="3323883" cy="2746162"/>
            <a:chOff x="4391367" y="1049551"/>
            <a:chExt cx="3323883" cy="2746162"/>
          </a:xfrm>
        </p:grpSpPr>
        <p:pic>
          <p:nvPicPr>
            <p:cNvPr id="38919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1447800"/>
              <a:ext cx="29146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526" name="Rectangle 14"/>
            <p:cNvSpPr>
              <a:spLocks noChangeArrowheads="1"/>
            </p:cNvSpPr>
            <p:nvPr/>
          </p:nvSpPr>
          <p:spPr bwMode="auto">
            <a:xfrm>
              <a:off x="5410200" y="3429000"/>
              <a:ext cx="1870075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latinLnBrk="1" hangingPunct="1">
                <a:defRPr/>
              </a:pPr>
              <a:r>
                <a:rPr lang="en-US" altLang="ko-KR" i="1">
                  <a:latin typeface="Times New Roman" charset="0"/>
                  <a:ea typeface="굴림" charset="-127"/>
                </a:rPr>
                <a:t>u</a:t>
              </a:r>
              <a:r>
                <a:rPr lang="en-US" altLang="ko-KR" i="1" baseline="-25000">
                  <a:latin typeface="Times New Roman" charset="0"/>
                  <a:ea typeface="굴림" charset="-127"/>
                </a:rPr>
                <a:t>ij</a:t>
              </a:r>
              <a:r>
                <a:rPr lang="ko-KR" altLang="en-US">
                  <a:latin typeface="Times New Roman" charset="0"/>
                  <a:ea typeface="굴림" charset="-127"/>
                </a:rPr>
                <a:t>가 미치는 영향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44722" y="1541249"/>
              <a:ext cx="11444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/>
                <a:t>은닉층</a:t>
              </a:r>
              <a:endParaRPr lang="en-US" altLang="ko-KR" sz="1050" dirty="0"/>
            </a:p>
            <a:p>
              <a:pPr algn="ctr"/>
              <a:r>
                <a:rPr lang="ko-KR" altLang="en-US" sz="1050" b="1" dirty="0"/>
                <a:t>노드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57925" y="1049551"/>
              <a:ext cx="11444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 err="1"/>
                <a:t>출력층</a:t>
              </a:r>
              <a:endParaRPr lang="en-US" altLang="ko-KR" sz="1050" dirty="0"/>
            </a:p>
            <a:p>
              <a:pPr algn="ctr"/>
              <a:r>
                <a:rPr lang="ko-KR" altLang="en-US" sz="1050" b="1" dirty="0"/>
                <a:t>노드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91367" y="1610739"/>
              <a:ext cx="114446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dirty="0"/>
                <a:t>입력</a:t>
              </a:r>
              <a:endParaRPr lang="en-US" altLang="ko-KR" sz="1050" dirty="0"/>
            </a:p>
            <a:p>
              <a:pPr algn="ctr"/>
              <a:r>
                <a:rPr lang="ko-KR" altLang="en-US" sz="1050" b="1" dirty="0"/>
                <a:t>노드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447800" y="1524000"/>
            <a:ext cx="3961762" cy="3352800"/>
            <a:chOff x="1447800" y="1524000"/>
            <a:chExt cx="3961762" cy="3352800"/>
          </a:xfrm>
        </p:grpSpPr>
        <p:pic>
          <p:nvPicPr>
            <p:cNvPr id="38921" name="Picture 1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1524000"/>
              <a:ext cx="2560638" cy="289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0529" name="Line 17"/>
            <p:cNvSpPr>
              <a:spLocks noChangeShapeType="1"/>
            </p:cNvSpPr>
            <p:nvPr/>
          </p:nvSpPr>
          <p:spPr bwMode="auto">
            <a:xfrm>
              <a:off x="2667000" y="4495800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latinLnBrk="1" hangingPunct="1">
                <a:defRPr/>
              </a:pPr>
              <a:endParaRPr lang="ko-KR" altLang="en-US">
                <a:latin typeface="Times New Roman" charset="0"/>
                <a:ea typeface="굴림" charset="-127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680197" y="2508334"/>
                  <a:ext cx="1628033" cy="2539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출력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sz="105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𝑜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=</m:t>
                      </m:r>
                      <m:r>
                        <a:rPr lang="ko-KR" altLang="en-US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𝜏</m:t>
                      </m:r>
                      <m:r>
                        <a:rPr lang="en-US" altLang="ko-KR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(</m:t>
                      </m:r>
                      <m:sSub>
                        <m:sSubPr>
                          <m:ctrlP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</m:ctrlPr>
                        </m:sSubPr>
                        <m:e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𝑜</m:t>
                          </m:r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_</m:t>
                          </m:r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𝑠𝑢𝑚</m:t>
                          </m:r>
                        </m:e>
                        <m:sub>
                          <m:r>
                            <a:rPr lang="en-US" altLang="ko-KR" sz="105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맑은 고딕" panose="020B0503020000020004" pitchFamily="50" charset="-127"/>
                            </a:rPr>
                            <m:t>𝑘</m:t>
                          </m:r>
                        </m:sub>
                      </m:sSub>
                      <m:r>
                        <a:rPr lang="en-US" altLang="ko-KR" sz="105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맑은 고딕" panose="020B0503020000020004" pitchFamily="50" charset="-127"/>
                        </a:rPr>
                        <m:t>)</m:t>
                      </m:r>
                    </m:oMath>
                  </a14:m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197" y="2508334"/>
                  <a:ext cx="1628033" cy="253916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3680197" y="3276600"/>
                  <a:ext cx="1413613" cy="4451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05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𝑗𝑘</m:t>
                            </m:r>
                          </m:sub>
                        </m:sSub>
                        <m:r>
                          <a:rPr lang="en-US" altLang="ko-KR" sz="105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fPr>
                          <m:num>
                            <m:r>
                              <a:rPr lang="ko-KR" altLang="en-US" sz="105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𝑜</m:t>
                                </m:r>
                                <m: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_</m:t>
                                </m:r>
                                <m: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𝑠𝑢𝑚</m:t>
                                </m:r>
                              </m:e>
                              <m:sub>
                                <m: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ko-KR" altLang="en-US" sz="105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altLang="ko-KR" sz="105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𝑗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0197" y="3276600"/>
                  <a:ext cx="1413613" cy="44518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타원 2"/>
            <p:cNvSpPr/>
            <p:nvPr/>
          </p:nvSpPr>
          <p:spPr>
            <a:xfrm>
              <a:off x="3124200" y="2819400"/>
              <a:ext cx="457200" cy="4572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화살표 연결선 4"/>
            <p:cNvCxnSpPr/>
            <p:nvPr/>
          </p:nvCxnSpPr>
          <p:spPr>
            <a:xfrm>
              <a:off x="3505200" y="3200400"/>
              <a:ext cx="457200" cy="228600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43400" y="3739478"/>
              <a:ext cx="1066162" cy="25261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79981" y="4129088"/>
              <a:ext cx="1573019" cy="286445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cxnSp>
          <p:nvCxnSpPr>
            <p:cNvPr id="9" name="직선 연결선 8"/>
            <p:cNvCxnSpPr/>
            <p:nvPr/>
          </p:nvCxnSpPr>
          <p:spPr>
            <a:xfrm flipH="1">
              <a:off x="2133600" y="4343400"/>
              <a:ext cx="1524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3124200" y="3581400"/>
              <a:ext cx="15240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94586-31B4-4BD5-AEC6-C21849D8B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325806-1F57-4E20-89AE-58241A964ECB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22567" name="Text Box 7"/>
          <p:cNvSpPr txBox="1">
            <a:spLocks noChangeArrowheads="1"/>
          </p:cNvSpPr>
          <p:nvPr/>
        </p:nvSpPr>
        <p:spPr bwMode="auto">
          <a:xfrm>
            <a:off x="79303" y="625193"/>
            <a:ext cx="326884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ko-KR" altLang="en-US" sz="2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다중퍼셉트로</a:t>
            </a:r>
            <a:r>
              <a:rPr lang="ko-KR" altLang="en-US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학습을위한</a:t>
            </a:r>
            <a:endParaRPr lang="en-US" altLang="ko-KR" sz="24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eaLnBrk="1" latinLnBrk="1" hangingPunct="1">
              <a:defRPr/>
            </a:pPr>
            <a:r>
              <a:rPr lang="ko-KR" altLang="en-US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</a:t>
            </a:r>
            <a:r>
              <a:rPr lang="ko-KR" altLang="en-US" sz="24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역전파</a:t>
            </a:r>
            <a:r>
              <a:rPr lang="ko-KR" altLang="en-US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</a:t>
            </a:r>
            <a:endParaRPr lang="en-US" altLang="ko-KR" sz="24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eaLnBrk="1" latinLnBrk="1" hangingPunct="1">
              <a:defRPr/>
            </a:pPr>
            <a:r>
              <a:rPr lang="en-US" altLang="ko-KR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모드</a:t>
            </a:r>
            <a:r>
              <a:rPr lang="en-US" altLang="ko-KR" sz="24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400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0"/>
            <a:ext cx="5334000" cy="6817735"/>
          </a:xfrm>
          <a:prstGeom prst="rect">
            <a:avLst/>
          </a:prstGeom>
          <a:ln>
            <a:solidFill>
              <a:srgbClr val="0000FF"/>
            </a:solidFill>
          </a:ln>
        </p:spPr>
      </p:pic>
      <p:grpSp>
        <p:nvGrpSpPr>
          <p:cNvPr id="4" name="그룹 3"/>
          <p:cNvGrpSpPr/>
          <p:nvPr/>
        </p:nvGrpSpPr>
        <p:grpSpPr>
          <a:xfrm>
            <a:off x="152400" y="2667000"/>
            <a:ext cx="3439752" cy="1909565"/>
            <a:chOff x="152400" y="2667000"/>
            <a:chExt cx="3439752" cy="1909565"/>
          </a:xfrm>
        </p:grpSpPr>
        <p:grpSp>
          <p:nvGrpSpPr>
            <p:cNvPr id="3" name="그룹 2"/>
            <p:cNvGrpSpPr/>
            <p:nvPr/>
          </p:nvGrpSpPr>
          <p:grpSpPr>
            <a:xfrm>
              <a:off x="152400" y="2667000"/>
              <a:ext cx="3439752" cy="1909565"/>
              <a:chOff x="152400" y="2667000"/>
              <a:chExt cx="3439752" cy="1909565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152400" y="2667000"/>
                <a:ext cx="3439752" cy="1909565"/>
                <a:chOff x="5486400" y="1295400"/>
                <a:chExt cx="3439752" cy="1909565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6400" y="1295400"/>
                  <a:ext cx="3439752" cy="1876228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>
                  <a:off x="6896100" y="1744111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z_sum1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553200" y="3043382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z_sum2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/>
                  <p:cNvSpPr txBox="1"/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1" name="TextBox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06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2" name="TextBox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8" name="TextBox 17"/>
            <p:cNvSpPr txBox="1"/>
            <p:nvPr/>
          </p:nvSpPr>
          <p:spPr>
            <a:xfrm>
              <a:off x="1936135" y="32717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6135" y="43341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19400" y="3196502"/>
              <a:ext cx="6858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o_sum1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62300" y="3443531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42403" y="4134616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584DD4-27AD-4D2B-8F8B-7A3CF775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B269A9-536A-4D1D-B40B-2D108F41E49C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다층 </a:t>
            </a:r>
            <a:r>
              <a:rPr lang="ko-KR" altLang="en-US" sz="2000" b="1" dirty="0" err="1"/>
              <a:t>퍼셉트론의</a:t>
            </a:r>
            <a:r>
              <a:rPr lang="ko-KR" altLang="en-US" sz="2000" b="1" dirty="0"/>
              <a:t> 학습</a:t>
            </a:r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052736"/>
            <a:ext cx="7613891" cy="5191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10558D-1EBC-4CFC-A271-E2A1184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C6CCBD-C5AA-4438-9B57-46F0A9B73E9A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40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26160"/>
            <a:ext cx="8229600" cy="51054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예제 </a:t>
            </a:r>
            <a:r>
              <a:rPr lang="en-US" altLang="ko-KR" sz="2000" b="1" dirty="0"/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1197397"/>
            <a:ext cx="6551871" cy="543200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5442924" y="40579"/>
            <a:ext cx="3439752" cy="1909565"/>
            <a:chOff x="152400" y="2667000"/>
            <a:chExt cx="3439752" cy="1909565"/>
          </a:xfrm>
        </p:grpSpPr>
        <p:grpSp>
          <p:nvGrpSpPr>
            <p:cNvPr id="11" name="그룹 10"/>
            <p:cNvGrpSpPr/>
            <p:nvPr/>
          </p:nvGrpSpPr>
          <p:grpSpPr>
            <a:xfrm>
              <a:off x="152400" y="2667000"/>
              <a:ext cx="3439752" cy="1909565"/>
              <a:chOff x="152400" y="2667000"/>
              <a:chExt cx="3439752" cy="1909565"/>
            </a:xfrm>
          </p:grpSpPr>
          <p:grpSp>
            <p:nvGrpSpPr>
              <p:cNvPr id="17" name="그룹 16"/>
              <p:cNvGrpSpPr/>
              <p:nvPr/>
            </p:nvGrpSpPr>
            <p:grpSpPr>
              <a:xfrm>
                <a:off x="152400" y="2667000"/>
                <a:ext cx="3439752" cy="1909565"/>
                <a:chOff x="5486400" y="1295400"/>
                <a:chExt cx="3439752" cy="1909565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86400" y="1295400"/>
                  <a:ext cx="3439752" cy="1876228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6896100" y="1744111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z_sum1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6553200" y="3043382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z_sum2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8" name="TextBox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6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9" name="Text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/>
            <p:cNvSpPr txBox="1"/>
            <p:nvPr/>
          </p:nvSpPr>
          <p:spPr>
            <a:xfrm>
              <a:off x="1936135" y="32717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36135" y="43341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196502"/>
              <a:ext cx="6858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o_sum1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62300" y="3443531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42403" y="4134616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317" y="1157037"/>
            <a:ext cx="2088871" cy="319474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7508" y="2782882"/>
            <a:ext cx="4410232" cy="392652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5123" y="4572000"/>
            <a:ext cx="4506722" cy="500747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140" y="6033659"/>
            <a:ext cx="1808085" cy="650098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8" name="TextBox 27"/>
          <p:cNvSpPr txBox="1"/>
          <p:nvPr/>
        </p:nvSpPr>
        <p:spPr>
          <a:xfrm>
            <a:off x="8309615" y="984365"/>
            <a:ext cx="89889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o1= -0.02239</a:t>
            </a:r>
            <a:endParaRPr lang="ko-KR" altLang="en-US" sz="105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04225" y="1819899"/>
            <a:ext cx="89889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5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o2= 0.15441</a:t>
            </a:r>
            <a:endParaRPr lang="ko-KR" altLang="en-US" sz="105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4553EEF-36CE-4723-9B9F-70E81BBE1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ko-KR" altLang="en-US" dirty="0"/>
              <a:t>예제 </a:t>
            </a:r>
            <a:r>
              <a:rPr lang="en-US" altLang="ko-KR" dirty="0"/>
              <a:t>4.4</a:t>
            </a:r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75" y="1033546"/>
            <a:ext cx="5257800" cy="398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2875716"/>
            <a:ext cx="4318952" cy="1287185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5466384" y="40579"/>
            <a:ext cx="3656661" cy="1940903"/>
            <a:chOff x="5551848" y="40579"/>
            <a:chExt cx="3656661" cy="1940903"/>
          </a:xfrm>
        </p:grpSpPr>
        <p:grpSp>
          <p:nvGrpSpPr>
            <p:cNvPr id="8" name="그룹 7"/>
            <p:cNvGrpSpPr/>
            <p:nvPr/>
          </p:nvGrpSpPr>
          <p:grpSpPr>
            <a:xfrm>
              <a:off x="5551848" y="40579"/>
              <a:ext cx="3439752" cy="1909565"/>
              <a:chOff x="152400" y="2667000"/>
              <a:chExt cx="3439752" cy="1909565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152400" y="2667000"/>
                <a:ext cx="3439752" cy="1909565"/>
                <a:chOff x="152400" y="2667000"/>
                <a:chExt cx="3439752" cy="1909565"/>
              </a:xfrm>
            </p:grpSpPr>
            <p:grpSp>
              <p:nvGrpSpPr>
                <p:cNvPr id="15" name="그룹 14"/>
                <p:cNvGrpSpPr/>
                <p:nvPr/>
              </p:nvGrpSpPr>
              <p:grpSpPr>
                <a:xfrm>
                  <a:off x="152400" y="2667000"/>
                  <a:ext cx="3439752" cy="1909565"/>
                  <a:chOff x="5486400" y="1295400"/>
                  <a:chExt cx="3439752" cy="1909565"/>
                </a:xfrm>
              </p:grpSpPr>
              <p:pic>
                <p:nvPicPr>
                  <p:cNvPr id="18" name="그림 17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486400" y="1295400"/>
                    <a:ext cx="3439752" cy="1876228"/>
                  </a:xfrm>
                  <a:prstGeom prst="rect">
                    <a:avLst/>
                  </a:prstGeom>
                </p:spPr>
              </p:pic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6896100" y="1744111"/>
                    <a:ext cx="68580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z_sum1</a:t>
                    </a:r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6553200" y="3043382"/>
                    <a:ext cx="68580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z_sum2</a:t>
                    </a:r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990600" y="2819400"/>
                      <a:ext cx="381000" cy="1778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05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2819400"/>
                      <a:ext cx="381000" cy="177869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06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2231410" y="2842817"/>
                      <a:ext cx="381000" cy="1778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05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𝑗𝑘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1410" y="2842817"/>
                      <a:ext cx="381000" cy="17786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0" name="TextBox 9"/>
              <p:cNvSpPr txBox="1"/>
              <p:nvPr/>
            </p:nvSpPr>
            <p:spPr>
              <a:xfrm>
                <a:off x="1936135" y="3271790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z1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936135" y="4334190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z2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819400" y="3196502"/>
                <a:ext cx="68580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o_sum1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62300" y="3443531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142403" y="4134616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o2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8309615" y="984365"/>
              <a:ext cx="89889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o1= -0.02239</a:t>
              </a:r>
              <a:endParaRPr lang="ko-KR" altLang="en-US" sz="105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04225" y="1819899"/>
              <a:ext cx="898894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C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o2= 0.15441</a:t>
              </a:r>
              <a:endParaRPr lang="ko-KR" altLang="en-US" sz="105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EF0CD88-3FF6-4A10-92F4-EBD2F878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11FC-1293-4271-9097-B22A6A997E57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ko-KR"/>
              <a:t>4.3.2 </a:t>
            </a:r>
            <a:r>
              <a:rPr lang="ko-KR" altLang="en-US"/>
              <a:t>학습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Wingdings" charset="2"/>
              <a:buChar char="n"/>
              <a:defRPr/>
            </a:pPr>
            <a:r>
              <a:rPr lang="ko-KR" altLang="en-US" dirty="0"/>
              <a:t>예제 </a:t>
            </a:r>
            <a:r>
              <a:rPr lang="en-US" altLang="ko-KR" dirty="0"/>
              <a:t>4.4</a:t>
            </a:r>
          </a:p>
        </p:txBody>
      </p:sp>
      <p:pic>
        <p:nvPicPr>
          <p:cNvPr id="4301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0" y="76200"/>
            <a:ext cx="522448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5319099" y="40579"/>
            <a:ext cx="3439752" cy="1909565"/>
            <a:chOff x="152400" y="2667000"/>
            <a:chExt cx="3439752" cy="1909565"/>
          </a:xfrm>
        </p:grpSpPr>
        <p:grpSp>
          <p:nvGrpSpPr>
            <p:cNvPr id="9" name="그룹 8"/>
            <p:cNvGrpSpPr/>
            <p:nvPr/>
          </p:nvGrpSpPr>
          <p:grpSpPr>
            <a:xfrm>
              <a:off x="152400" y="2667000"/>
              <a:ext cx="3439752" cy="1909565"/>
              <a:chOff x="152400" y="2667000"/>
              <a:chExt cx="3439752" cy="1909565"/>
            </a:xfrm>
          </p:grpSpPr>
          <p:grpSp>
            <p:nvGrpSpPr>
              <p:cNvPr id="15" name="그룹 14"/>
              <p:cNvGrpSpPr/>
              <p:nvPr/>
            </p:nvGrpSpPr>
            <p:grpSpPr>
              <a:xfrm>
                <a:off x="152400" y="2667000"/>
                <a:ext cx="3439752" cy="1909565"/>
                <a:chOff x="5486400" y="1295400"/>
                <a:chExt cx="3439752" cy="1909565"/>
              </a:xfrm>
            </p:grpSpPr>
            <p:pic>
              <p:nvPicPr>
                <p:cNvPr id="18" name="그림 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486400" y="1295400"/>
                  <a:ext cx="3439752" cy="1876228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6896100" y="1744111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z_sum1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553200" y="3043382"/>
                  <a:ext cx="685800" cy="1615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r>
                    <a:rPr lang="en-US" altLang="ko-KR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z_sum2</a:t>
                  </a:r>
                  <a:endParaRPr lang="ko-KR" altLang="en-US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𝑖𝑗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0600" y="2819400"/>
                    <a:ext cx="381000" cy="17786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2069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/>
                  <p:cNvSpPr txBox="1"/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105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ko-KR" sz="105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𝑗𝑘</m:t>
                              </m:r>
                            </m:sub>
                          </m:sSub>
                        </m:oMath>
                      </m:oMathPara>
                    </a14:m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mc:Choice>
            <mc:Fallback xmlns="">
              <p:sp>
                <p:nvSpPr>
                  <p:cNvPr id="17" name="TextBox 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1410" y="2842817"/>
                    <a:ext cx="381000" cy="1778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20000"/>
                    </a:stretch>
                  </a:blipFill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TextBox 9"/>
            <p:cNvSpPr txBox="1"/>
            <p:nvPr/>
          </p:nvSpPr>
          <p:spPr>
            <a:xfrm>
              <a:off x="1936135" y="32717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36135" y="4334190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z2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19400" y="3196502"/>
              <a:ext cx="68580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o_sum1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62300" y="3443531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o1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42403" y="4134616"/>
              <a:ext cx="34704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o2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147" y="1957459"/>
            <a:ext cx="4318952" cy="1287185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293748"/>
            <a:ext cx="1285714" cy="295238"/>
          </a:xfrm>
          <a:prstGeom prst="rect">
            <a:avLst/>
          </a:prstGeom>
          <a:ln>
            <a:solidFill>
              <a:srgbClr val="0000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3968CD-6CEE-4E1F-ADA3-61C252CD7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68CE1-6E61-4CA0-B134-32D9A1E5D515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  <p:extLst>
      <p:ext uri="{BB962C8B-B14F-4D97-AF65-F5344CB8AC3E}">
        <p14:creationId xmlns:p14="http://schemas.microsoft.com/office/powerpoint/2010/main" val="2941888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>
            <a:extLst>
              <a:ext uri="{FF2B5EF4-FFF2-40B4-BE49-F238E27FC236}">
                <a16:creationId xmlns:a16="http://schemas.microsoft.com/office/drawing/2014/main" id="{5C0FED27-3D87-4594-8EF3-CABC12567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 err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퍼셉트론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47139" name="Rectangle 3"/>
          <p:cNvSpPr>
            <a:spLocks noGrp="1" noChangeArrowheads="1"/>
          </p:cNvSpPr>
          <p:nvPr>
            <p:ph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새로운 개념들 등장</a:t>
            </a:r>
          </a:p>
          <a:p>
            <a:pPr marL="541338" lvl="1" indent="-182563" eaLnBrk="0" fontAlgn="base" latinLnBrk="0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</a:t>
            </a:r>
          </a:p>
          <a:p>
            <a:pPr marL="541338" lvl="1" indent="-182563" eaLnBrk="0" fontAlgn="base" latinLnBrk="0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노드와 가중치</a:t>
            </a:r>
          </a:p>
          <a:p>
            <a:pPr marL="541338" lvl="1" indent="-182563" eaLnBrk="0" fontAlgn="base" latinLnBrk="0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</a:p>
          <a:p>
            <a:pPr marL="541338" lvl="1" indent="-182563" eaLnBrk="0" fontAlgn="base" latinLnBrk="0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활성 함수</a:t>
            </a:r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  <a:p>
            <a:pPr marL="361950" indent="-361950" latinLnBrk="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비록 분명한 한계를 가지지만 </a:t>
            </a:r>
            <a:r>
              <a:rPr lang="en-US" altLang="ko-KR" sz="2000" b="1" dirty="0">
                <a:latin typeface="나눔고딕 ExtraBold" pitchFamily="50" charset="-127"/>
                <a:ea typeface="나눔고딕 ExtraBold" pitchFamily="50" charset="-127"/>
              </a:rPr>
              <a:t>MLP</a:t>
            </a: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의 초석이 됨</a:t>
            </a:r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  <a:p>
            <a:pPr lvl="1" eaLnBrk="1" hangingPunct="1">
              <a:buFont typeface="Wingdings" charset="2"/>
              <a:buChar char="q"/>
              <a:defRPr/>
            </a:pPr>
            <a:endParaRPr lang="ko-KR" altLang="en-US" sz="1600" dirty="0"/>
          </a:p>
        </p:txBody>
      </p:sp>
      <p:sp>
        <p:nvSpPr>
          <p:cNvPr id="347140" name="Rectangle 4"/>
          <p:cNvSpPr>
            <a:spLocks noChangeArrowheads="1"/>
          </p:cNvSpPr>
          <p:nvPr/>
        </p:nvSpPr>
        <p:spPr bwMode="auto">
          <a:xfrm>
            <a:off x="0" y="2149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5136D72-D5E6-46A8-A88B-BF582B99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64B444-D63B-4F40-9BE8-1F70147448F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/>
              <a:t>예제 </a:t>
            </a:r>
            <a:r>
              <a:rPr lang="en-US" altLang="ko-KR" sz="2000" b="1" dirty="0"/>
              <a:t> </a:t>
            </a:r>
          </a:p>
        </p:txBody>
      </p:sp>
      <p:pic>
        <p:nvPicPr>
          <p:cNvPr id="4403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20335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3810000" y="112017"/>
            <a:ext cx="5192352" cy="6513511"/>
            <a:chOff x="3810000" y="112017"/>
            <a:chExt cx="5192352" cy="6513511"/>
          </a:xfrm>
        </p:grpSpPr>
        <p:pic>
          <p:nvPicPr>
            <p:cNvPr id="4403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3406078"/>
              <a:ext cx="4572000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그룹 6"/>
            <p:cNvGrpSpPr/>
            <p:nvPr/>
          </p:nvGrpSpPr>
          <p:grpSpPr>
            <a:xfrm>
              <a:off x="5562600" y="112017"/>
              <a:ext cx="3439752" cy="1909565"/>
              <a:chOff x="152400" y="2667000"/>
              <a:chExt cx="3439752" cy="1909565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152400" y="2667000"/>
                <a:ext cx="3439752" cy="1909565"/>
                <a:chOff x="152400" y="2667000"/>
                <a:chExt cx="3439752" cy="1909565"/>
              </a:xfrm>
            </p:grpSpPr>
            <p:grpSp>
              <p:nvGrpSpPr>
                <p:cNvPr id="14" name="그룹 13"/>
                <p:cNvGrpSpPr/>
                <p:nvPr/>
              </p:nvGrpSpPr>
              <p:grpSpPr>
                <a:xfrm>
                  <a:off x="152400" y="2667000"/>
                  <a:ext cx="3439752" cy="1909565"/>
                  <a:chOff x="5486400" y="1295400"/>
                  <a:chExt cx="3439752" cy="1909565"/>
                </a:xfrm>
              </p:grpSpPr>
              <p:pic>
                <p:nvPicPr>
                  <p:cNvPr id="17" name="그림 16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5486400" y="1295400"/>
                    <a:ext cx="3439752" cy="1876228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/>
                  <p:cNvSpPr txBox="1"/>
                  <p:nvPr/>
                </p:nvSpPr>
                <p:spPr>
                  <a:xfrm>
                    <a:off x="6896100" y="1744111"/>
                    <a:ext cx="68580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z_sum1</a:t>
                    </a:r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6553200" y="3043382"/>
                    <a:ext cx="685800" cy="1615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algn="ctr"/>
                    <a:r>
                      <a:rPr lang="en-US" altLang="ko-KR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rPr>
                      <a:t>z_sum2</a:t>
                    </a:r>
                    <a:endParaRPr lang="ko-KR" altLang="en-US" sz="1050" dirty="0">
                      <a:solidFill>
                        <a:srgbClr val="0000FF"/>
                      </a:solidFill>
                      <a:latin typeface="맑은 고딕" panose="020B0503020000020004" pitchFamily="50" charset="-127"/>
                      <a:ea typeface="맑은 고딕" panose="020B0503020000020004" pitchFamily="50" charset="-127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TextBox 14"/>
                    <p:cNvSpPr txBox="1"/>
                    <p:nvPr/>
                  </p:nvSpPr>
                  <p:spPr>
                    <a:xfrm>
                      <a:off x="990600" y="2819400"/>
                      <a:ext cx="381000" cy="1778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05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𝑖𝑗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TextBox 1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0600" y="2819400"/>
                      <a:ext cx="381000" cy="177869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2231410" y="2842817"/>
                      <a:ext cx="381000" cy="17786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ko-KR" sz="105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sz="105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맑은 고딕" panose="020B0503020000020004" pitchFamily="50" charset="-127"/>
                                  </a:rPr>
                                  <m:t>𝑗𝑘</m:t>
                                </m:r>
                              </m:sub>
                            </m:sSub>
                          </m:oMath>
                        </m:oMathPara>
                      </a14:m>
                      <a:endParaRPr lang="ko-KR" altLang="en-US" sz="1050" dirty="0">
                        <a:solidFill>
                          <a:srgbClr val="0000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231410" y="2842817"/>
                      <a:ext cx="381000" cy="177869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b="-2413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TextBox 8"/>
              <p:cNvSpPr txBox="1"/>
              <p:nvPr/>
            </p:nvSpPr>
            <p:spPr>
              <a:xfrm>
                <a:off x="1936135" y="3271790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z1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1936135" y="4334190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z2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819400" y="3196502"/>
                <a:ext cx="685800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o_sum1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162300" y="3443531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o1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142403" y="4134616"/>
                <a:ext cx="347049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sz="1050" dirty="0">
                    <a:solidFill>
                      <a:srgbClr val="0000FF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o2</a:t>
                </a:r>
                <a:endParaRPr lang="ko-KR" altLang="en-US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6394" y="2332734"/>
              <a:ext cx="4576209" cy="758597"/>
            </a:xfrm>
            <a:prstGeom prst="rect">
              <a:avLst/>
            </a:prstGeom>
            <a:ln>
              <a:solidFill>
                <a:srgbClr val="0000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" name="직사각형 2"/>
            <p:cNvSpPr/>
            <p:nvPr/>
          </p:nvSpPr>
          <p:spPr>
            <a:xfrm>
              <a:off x="3886200" y="5562600"/>
              <a:ext cx="1143000" cy="457200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" name="직선 연결선 4"/>
            <p:cNvCxnSpPr/>
            <p:nvPr/>
          </p:nvCxnSpPr>
          <p:spPr>
            <a:xfrm>
              <a:off x="7315200" y="3581400"/>
              <a:ext cx="1066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810000" y="3810000"/>
              <a:ext cx="10668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724400" y="4019955"/>
              <a:ext cx="1060430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0.3 </a:t>
              </a:r>
              <a:r>
                <a:rPr lang="en-US" altLang="ko-KR" sz="1050" dirty="0">
                  <a:solidFill>
                    <a:srgbClr val="0000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 0.32015</a:t>
              </a:r>
              <a:endParaRPr lang="ko-KR" altLang="en-US" sz="1050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5450" y="5566537"/>
            <a:ext cx="1813052" cy="453263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21" name="오른쪽 화살표 20"/>
          <p:cNvSpPr/>
          <p:nvPr/>
        </p:nvSpPr>
        <p:spPr>
          <a:xfrm>
            <a:off x="3527552" y="5715000"/>
            <a:ext cx="320548" cy="1587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730E20A4-82CB-4B60-B44F-55F99A96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  <a:defRPr/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</a:t>
            </a:r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역전파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알고리즘의 계산 복잡도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el-GR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charset="0"/>
              </a:rPr>
              <a:t>Θ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i="1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i="1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i="1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pHN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en-US" altLang="ko-KR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세대 수</a:t>
            </a:r>
          </a:p>
          <a:p>
            <a:pPr lvl="1" eaLnBrk="1" hangingPunct="1">
              <a:buFont typeface="Wingdings" charset="2"/>
              <a:buChar char="q"/>
              <a:defRPr/>
            </a:pP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많은 시간 소요</a:t>
            </a:r>
          </a:p>
          <a:p>
            <a:pPr lvl="2" eaLnBrk="1" hangingPunct="1">
              <a:buFont typeface="Wingdings" charset="2"/>
              <a:buChar char="n"/>
              <a:defRPr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MNIST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필기 숫자 데이터베이스는 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=60000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2C38885-0839-46BD-83F2-FB70AF17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9550A-19DC-42AD-A29E-CBBBC849E940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인식</a:t>
            </a:r>
          </a:p>
        </p:txBody>
      </p:sp>
      <p:sp>
        <p:nvSpPr>
          <p:cNvPr id="330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5105400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fontScale="92500" lnSpcReduction="10000"/>
          </a:bodyPr>
          <a:lstStyle/>
          <a:p>
            <a:pPr marL="361950" indent="-361950">
              <a:lnSpc>
                <a:spcPct val="90000"/>
              </a:lnSpc>
              <a:spcBef>
                <a:spcPts val="0"/>
              </a:spcBef>
              <a:buBlip>
                <a:blip r:embed="rId2"/>
              </a:buBlip>
            </a:pP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학습된 다층 </a:t>
            </a:r>
            <a:r>
              <a:rPr lang="ko-KR" altLang="en-US" sz="22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퍼셉트론을</a:t>
            </a: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사용하여</a:t>
            </a:r>
            <a:r>
              <a:rPr lang="en-US" altLang="ko-KR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입력에 대해 인식을 수행</a:t>
            </a:r>
            <a:endParaRPr lang="en-US" altLang="ko-KR" sz="22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61950" indent="-361950">
              <a:lnSpc>
                <a:spcPct val="90000"/>
              </a:lnSpc>
              <a:spcBef>
                <a:spcPts val="0"/>
              </a:spcBef>
              <a:buBlip>
                <a:blip r:embed="rId2"/>
              </a:buBlip>
            </a:pPr>
            <a:r>
              <a:rPr lang="ko-KR" altLang="en-US" sz="2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인식 알고리즘</a:t>
            </a: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eaLnBrk="1" hangingPunct="1">
              <a:lnSpc>
                <a:spcPct val="90000"/>
              </a:lnSpc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시간 복잡도 </a:t>
            </a:r>
            <a:r>
              <a:rPr lang="el-GR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Times New Roman" panose="02020603050405020304" pitchFamily="18" charset="0"/>
              </a:rPr>
              <a:t>Θ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((</a:t>
            </a:r>
            <a:r>
              <a:rPr lang="en-US" altLang="ko-KR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en-US" altLang="ko-KR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ko-KR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무관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빠름</a:t>
            </a:r>
          </a:p>
        </p:txBody>
      </p:sp>
      <p:sp>
        <p:nvSpPr>
          <p:cNvPr id="330757" name="Rectangle 5"/>
          <p:cNvSpPr>
            <a:spLocks noChangeArrowheads="1"/>
          </p:cNvSpPr>
          <p:nvPr/>
        </p:nvSpPr>
        <p:spPr bwMode="auto">
          <a:xfrm>
            <a:off x="0" y="31670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>
              <a:latin typeface="Times New Roman" charset="0"/>
              <a:ea typeface="굴림" charset="-127"/>
            </a:endParaRPr>
          </a:p>
        </p:txBody>
      </p:sp>
      <p:pic>
        <p:nvPicPr>
          <p:cNvPr id="4608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4000"/>
            <a:ext cx="521017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295400"/>
            <a:ext cx="50292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813727-7DC0-424C-BD47-427981FC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0FB7F1-125F-4C91-9D59-5BA07B01248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81" y="1268760"/>
            <a:ext cx="3873348" cy="367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구현과 몇 가지 부연 설명</a:t>
            </a:r>
          </a:p>
        </p:txBody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5286" y="614172"/>
            <a:ext cx="8911209" cy="5983179"/>
          </a:xfrm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>
            <a:normAutofit lnSpcReduction="10000"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몇 가지 부연 설명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네트워크 아키텍처 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은닉 노드 개수 등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가중치 초기화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종료할 것인가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목적 벡터의 표현과 활성 함수 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이진 모드와 양극 모드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 처리 순서</a:t>
            </a:r>
          </a:p>
          <a:p>
            <a:pPr lvl="1" eaLnBrk="1" hangingPunct="1"/>
            <a:r>
              <a:rPr lang="ko-KR" altLang="en-US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학습률</a:t>
            </a:r>
            <a:endParaRPr lang="ko-KR" altLang="en-US" dirty="0">
              <a:solidFill>
                <a:srgbClr val="0000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국소 최적 점 탈출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CFBE00C-1F46-4846-B0DB-81D9A0B7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D4759F-60BD-49C5-B320-2556559943D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구현과 몇 가지 부연 설명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매개변수 설정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일반적인 경우에 적용되는 보편 규칙은 없다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경험과 실험을 통해 설정해야 한다</a:t>
            </a:r>
            <a:r>
              <a:rPr lang="en-US" altLang="ko-KR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vl="1" eaLnBrk="1" hangingPunct="1"/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신경망 성능이 매개변수에 아주 </a:t>
            </a:r>
            <a:r>
              <a:rPr lang="ko-KR" altLang="en-US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민감하지는</a:t>
            </a:r>
            <a:r>
              <a:rPr lang="ko-KR" altLang="en-US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않기 때문에 어느 정도의 실험과 경험을 통해 설정 가능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40E0BB4-6D9D-4D9E-A9AE-57EBD55A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99E6F-C080-4994-BC6F-630609B866A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63687" y="2677800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II. Confusion Matrix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Confusion Matrix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773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검증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1" name="내용 개체 틀 4"/>
          <p:cNvSpPr>
            <a:spLocks noGrp="1"/>
          </p:cNvSpPr>
          <p:nvPr>
            <p:ph idx="1"/>
          </p:nvPr>
        </p:nvSpPr>
        <p:spPr>
          <a:xfrm>
            <a:off x="169142" y="641540"/>
            <a:ext cx="8496944" cy="15194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dirty="0"/>
              <a:t>혼동 행렬</a:t>
            </a:r>
            <a:r>
              <a:rPr lang="en-US" altLang="ko-KR" sz="2000" dirty="0"/>
              <a:t>(Confusion Matrix)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4D862CCB-1F3C-344A-AED8-D3F2262EDB17}"/>
              </a:ext>
            </a:extLst>
          </p:cNvPr>
          <p:cNvSpPr txBox="1">
            <a:spLocks/>
          </p:cNvSpPr>
          <p:nvPr/>
        </p:nvSpPr>
        <p:spPr>
          <a:xfrm>
            <a:off x="94950" y="1028109"/>
            <a:ext cx="8331320" cy="516353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1288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400" b="1" dirty="0"/>
              <a:t>혼동 행렬은 훈련된 모델의 성능을 측정하기 위한 </a:t>
            </a:r>
            <a:r>
              <a:rPr lang="en-US" altLang="ko-KR" sz="1400" b="1" dirty="0"/>
              <a:t>Matrix</a:t>
            </a: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en-US" altLang="ko-KR" sz="1400" dirty="0">
                <a:solidFill>
                  <a:srgbClr val="0000FF"/>
                </a:solidFill>
              </a:rPr>
              <a:t>TP(True </a:t>
            </a:r>
            <a:r>
              <a:rPr lang="en-US" altLang="ko-KR" sz="1400" dirty="0">
                <a:solidFill>
                  <a:srgbClr val="C00000"/>
                </a:solidFill>
              </a:rPr>
              <a:t>Positive</a:t>
            </a:r>
            <a:r>
              <a:rPr lang="en-US" altLang="ko-KR" sz="1400" dirty="0">
                <a:solidFill>
                  <a:srgbClr val="0000FF"/>
                </a:solidFill>
              </a:rPr>
              <a:t>): True</a:t>
            </a:r>
            <a:r>
              <a:rPr lang="ko-KR" altLang="en-US" sz="1400" dirty="0" err="1">
                <a:solidFill>
                  <a:srgbClr val="0000FF"/>
                </a:solidFill>
              </a:rPr>
              <a:t>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>
                <a:solidFill>
                  <a:srgbClr val="0000FF"/>
                </a:solidFill>
              </a:rPr>
              <a:t>로 잘 예측한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r>
              <a:rPr lang="en-US" altLang="ko-KR" sz="1200" dirty="0"/>
              <a:t>ex) </a:t>
            </a:r>
            <a:r>
              <a:rPr lang="ko-KR" altLang="en-US" sz="1200" dirty="0"/>
              <a:t>질병이 있는 사람을 질병이 </a:t>
            </a:r>
            <a:r>
              <a:rPr lang="ko-KR" altLang="en-US" sz="1200"/>
              <a:t>있다고 예측</a:t>
            </a:r>
            <a:br>
              <a:rPr lang="en-US" altLang="ko-KR" sz="1200"/>
            </a:br>
            <a:endParaRPr lang="en-US" altLang="ko-KR" sz="1200" dirty="0"/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en-US" altLang="ko-KR" sz="1400">
                <a:solidFill>
                  <a:srgbClr val="0000FF"/>
                </a:solidFill>
              </a:rPr>
              <a:t>TN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en-US" altLang="ko-KR" sz="1400">
                <a:solidFill>
                  <a:srgbClr val="0000FF"/>
                </a:solidFill>
              </a:rPr>
              <a:t>True </a:t>
            </a:r>
            <a:r>
              <a:rPr lang="en-US" altLang="ko-KR" sz="1400" dirty="0">
                <a:solidFill>
                  <a:srgbClr val="C00000"/>
                </a:solidFill>
              </a:rPr>
              <a:t>Negative</a:t>
            </a:r>
            <a:r>
              <a:rPr lang="en-US" altLang="ko-KR" sz="1400">
                <a:solidFill>
                  <a:srgbClr val="0000FF"/>
                </a:solidFill>
              </a:rPr>
              <a:t>):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 err="1">
                <a:solidFill>
                  <a:srgbClr val="0000FF"/>
                </a:solidFill>
              </a:rPr>
              <a:t>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>
                <a:solidFill>
                  <a:srgbClr val="0000FF"/>
                </a:solidFill>
              </a:rPr>
              <a:t>로 잘 예측한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r>
              <a:rPr lang="en-US" altLang="ko-KR" sz="1200" dirty="0"/>
              <a:t>ex) </a:t>
            </a:r>
            <a:r>
              <a:rPr lang="ko-KR" altLang="en-US" sz="1200" dirty="0"/>
              <a:t>질병이 없는 사람을 질병이 </a:t>
            </a:r>
            <a:r>
              <a:rPr lang="ko-KR" altLang="en-US" sz="1200"/>
              <a:t>없다고 예측</a:t>
            </a:r>
            <a:endParaRPr lang="en-US" altLang="ko-KR" sz="1200"/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en-US" altLang="ko-KR" sz="1400">
                <a:solidFill>
                  <a:srgbClr val="0000FF"/>
                </a:solidFill>
              </a:rPr>
              <a:t>FP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en-US" altLang="ko-KR" sz="1400">
                <a:solidFill>
                  <a:srgbClr val="0000FF"/>
                </a:solidFill>
              </a:rPr>
              <a:t>False </a:t>
            </a:r>
            <a:r>
              <a:rPr lang="en-US" altLang="ko-KR" sz="1400" dirty="0">
                <a:solidFill>
                  <a:srgbClr val="C00000"/>
                </a:solidFill>
              </a:rPr>
              <a:t>Positive</a:t>
            </a:r>
            <a:r>
              <a:rPr lang="en-US" altLang="ko-KR" sz="1400">
                <a:solidFill>
                  <a:srgbClr val="0000FF"/>
                </a:solidFill>
              </a:rPr>
              <a:t>):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 err="1">
                <a:solidFill>
                  <a:srgbClr val="0000FF"/>
                </a:solidFill>
              </a:rPr>
              <a:t>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>
                <a:solidFill>
                  <a:srgbClr val="0000FF"/>
                </a:solidFill>
              </a:rPr>
              <a:t>로 잘못 예측한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r>
              <a:rPr lang="en-US" altLang="ko-KR" sz="1200" dirty="0"/>
              <a:t>ex) </a:t>
            </a:r>
            <a:r>
              <a:rPr lang="ko-KR" altLang="en-US" sz="1200" dirty="0"/>
              <a:t>질병이 없는 사람을 질병이 있다고 </a:t>
            </a:r>
            <a:r>
              <a:rPr lang="ko-KR" altLang="en-US" sz="1200"/>
              <a:t>잘못 예측</a:t>
            </a:r>
            <a:endParaRPr lang="en-US" altLang="ko-KR" sz="1200"/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endParaRPr lang="en-US" altLang="ko-KR" sz="1200" dirty="0"/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en-US" altLang="ko-KR" sz="1400">
                <a:solidFill>
                  <a:srgbClr val="0000FF"/>
                </a:solidFill>
              </a:rPr>
              <a:t>FN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en-US" altLang="ko-KR" sz="1400">
                <a:solidFill>
                  <a:srgbClr val="0000FF"/>
                </a:solidFill>
              </a:rPr>
              <a:t>False </a:t>
            </a:r>
            <a:r>
              <a:rPr lang="en-US" altLang="ko-KR" sz="1400" dirty="0">
                <a:solidFill>
                  <a:srgbClr val="C00000"/>
                </a:solidFill>
              </a:rPr>
              <a:t>Negative</a:t>
            </a:r>
            <a:r>
              <a:rPr lang="en-US" altLang="ko-KR" sz="1400">
                <a:solidFill>
                  <a:srgbClr val="0000FF"/>
                </a:solidFill>
              </a:rPr>
              <a:t>): </a:t>
            </a: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 err="1">
                <a:solidFill>
                  <a:srgbClr val="0000FF"/>
                </a:solidFill>
              </a:rPr>
              <a:t>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>
                <a:solidFill>
                  <a:srgbClr val="0000FF"/>
                </a:solidFill>
              </a:rPr>
              <a:t>로 잘못 예측한 것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r>
              <a:rPr lang="en-US" altLang="ko-KR" sz="1200" dirty="0"/>
              <a:t>ex) </a:t>
            </a:r>
            <a:r>
              <a:rPr lang="ko-KR" altLang="en-US" sz="1200" dirty="0"/>
              <a:t>질병이 있는 사람을 질병이 없다고 </a:t>
            </a:r>
            <a:r>
              <a:rPr lang="ko-KR" altLang="en-US" sz="1200"/>
              <a:t>잘못 예측</a:t>
            </a:r>
            <a:endParaRPr lang="en-US" altLang="ko-KR" sz="1200" dirty="0"/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628650" lvl="1" indent="0" eaLnBrk="0" fontAlgn="base" hangingPunct="0">
              <a:buNone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1028700" lvl="2" indent="0" eaLnBrk="0" fontAlgn="base" hangingPunct="0">
              <a:buNone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0CF021-3538-0C4C-8F3C-7E7A02AFB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1" y="1401249"/>
            <a:ext cx="5298447" cy="1249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5F384-08BD-4EA9-83B6-52F0F0D1B251}"/>
              </a:ext>
            </a:extLst>
          </p:cNvPr>
          <p:cNvSpPr txBox="1"/>
          <p:nvPr/>
        </p:nvSpPr>
        <p:spPr>
          <a:xfrm>
            <a:off x="5498980" y="1258633"/>
            <a:ext cx="354614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900" algn="l"/>
              </a:tabLst>
            </a:pPr>
            <a:r>
              <a:rPr lang="en-US" altLang="ko-KR" sz="12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positive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훈련된 모델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positive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라고 판단을 내렸을때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그 판단이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맞는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(true)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경우</a:t>
            </a:r>
            <a:endParaRPr lang="en-US" altLang="ko-KR" sz="11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있는 사람이었는데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입력데이터를 통해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 엔진에서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있다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(positive)”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라고 했고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결과가 맞는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(true)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4CA8CF-1EF7-460C-A00C-05725BE5DF5B}"/>
              </a:ext>
            </a:extLst>
          </p:cNvPr>
          <p:cNvSpPr txBox="1"/>
          <p:nvPr/>
        </p:nvSpPr>
        <p:spPr>
          <a:xfrm>
            <a:off x="5498980" y="2650883"/>
            <a:ext cx="3546144" cy="1046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900" algn="l"/>
              </a:tabLst>
            </a:pPr>
            <a:r>
              <a:rPr lang="en-US" altLang="ko-KR" sz="12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negative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 엔진에서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없다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(negative)”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라고 했고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결과가 맞는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(true)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경우임</a:t>
            </a:r>
            <a:endParaRPr lang="en-US" altLang="ko-KR" sz="11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없는 사람을 잘 맞췄음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21393-13EC-4AAC-8C4C-87EC190DAB97}"/>
              </a:ext>
            </a:extLst>
          </p:cNvPr>
          <p:cNvSpPr txBox="1"/>
          <p:nvPr/>
        </p:nvSpPr>
        <p:spPr>
          <a:xfrm>
            <a:off x="5426065" y="887575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정탐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true positive, true negative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제대로 탐지함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B7AFD7-3C76-465F-ACD6-6DBDC35FEA27}"/>
              </a:ext>
            </a:extLst>
          </p:cNvPr>
          <p:cNvSpPr txBox="1"/>
          <p:nvPr/>
        </p:nvSpPr>
        <p:spPr>
          <a:xfrm>
            <a:off x="5920883" y="5314879"/>
            <a:ext cx="295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미탐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false negative, 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탐지하지 못함</a:t>
            </a:r>
            <a:endParaRPr lang="ko-KR" altLang="en-US" sz="12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A6ECE-D232-4D06-80FF-664B7FE92DB9}"/>
              </a:ext>
            </a:extLst>
          </p:cNvPr>
          <p:cNvSpPr txBox="1"/>
          <p:nvPr/>
        </p:nvSpPr>
        <p:spPr>
          <a:xfrm>
            <a:off x="5891300" y="3811481"/>
            <a:ext cx="29648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오탐</a:t>
            </a:r>
            <a:r>
              <a:rPr lang="en-US" altLang="ko-KR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: false positive, </a:t>
            </a:r>
            <a:r>
              <a:rPr lang="ko-KR" altLang="en-US" sz="1200" b="1">
                <a:solidFill>
                  <a:srgbClr val="0000FF"/>
                </a:solidFill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</a:rPr>
              <a:t>엉터리로 탐지함</a:t>
            </a:r>
            <a:endParaRPr lang="ko-KR" altLang="en-US" sz="12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C7F19D-076F-42C1-9C37-779310258312}"/>
              </a:ext>
            </a:extLst>
          </p:cNvPr>
          <p:cNvSpPr txBox="1"/>
          <p:nvPr/>
        </p:nvSpPr>
        <p:spPr>
          <a:xfrm>
            <a:off x="5498980" y="5599367"/>
            <a:ext cx="3546144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900" algn="l"/>
              </a:tabLst>
            </a:pPr>
            <a:r>
              <a:rPr lang="en-US" altLang="ko-KR" sz="12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negative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 엔진에서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없다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(negative)”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라고 했는데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결과는 틀렸음</a:t>
            </a:r>
            <a:endParaRPr lang="en-US" altLang="ko-KR" sz="11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있는 사람을 탐지하지 못함 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미탐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28E29A-E6AF-4AC4-BFAF-D4588C931CA3}"/>
              </a:ext>
            </a:extLst>
          </p:cNvPr>
          <p:cNvSpPr txBox="1"/>
          <p:nvPr/>
        </p:nvSpPr>
        <p:spPr>
          <a:xfrm>
            <a:off x="5498980" y="4058026"/>
            <a:ext cx="3546144" cy="1046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88900" indent="-88900" latinLnBrk="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88900" algn="l"/>
              </a:tabLst>
            </a:pPr>
            <a:r>
              <a:rPr lang="en-US" altLang="ko-KR" sz="12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positive</a:t>
            </a:r>
            <a:r>
              <a:rPr lang="ko-KR" altLang="en-US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의 의미</a:t>
            </a:r>
            <a:r>
              <a:rPr lang="en-US" altLang="ko-KR" sz="1200" b="1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 엔진에서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질병이있다</a:t>
            </a:r>
            <a:r>
              <a:rPr lang="en-US" altLang="ko-KR" sz="1100" b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(positive)”</a:t>
            </a:r>
            <a:r>
              <a:rPr lang="ko-KR" altLang="en-US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라고 했는데</a:t>
            </a:r>
            <a:r>
              <a:rPr lang="en-US" altLang="ko-KR" sz="110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결과는 틀린 것임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(false) </a:t>
            </a:r>
          </a:p>
          <a:p>
            <a:pPr marL="350838" lvl="1" indent="-171450" latinLnBrk="0">
              <a:buFont typeface="Wingdings" panose="05000000000000000000" pitchFamily="2" charset="2"/>
              <a:buChar char="Ø"/>
              <a:tabLst>
                <a:tab pos="88900" algn="l"/>
              </a:tabLst>
            </a:pP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질병이 없는 사람을 질병이 있다</a:t>
            </a:r>
            <a:r>
              <a:rPr lang="en-US" altLang="ko-KR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100" b="1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라고 틀리게 탐지함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A3F90-9305-419D-A565-365AE7AE112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II. Confusion Matrix</a:t>
            </a:r>
            <a:endParaRPr lang="ko-KR" altLang="en-US" sz="105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81389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머신러닝</a:t>
            </a:r>
            <a:r>
              <a:rPr lang="ko-KR" altLang="en-US" dirty="0"/>
              <a:t> 모델 검증 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sp>
        <p:nvSpPr>
          <p:cNvPr id="61" name="내용 개체 틀 4"/>
          <p:cNvSpPr>
            <a:spLocks noGrp="1"/>
          </p:cNvSpPr>
          <p:nvPr>
            <p:ph idx="1"/>
          </p:nvPr>
        </p:nvSpPr>
        <p:spPr>
          <a:xfrm>
            <a:off x="323528" y="688896"/>
            <a:ext cx="8496944" cy="1519419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dirty="0" err="1"/>
              <a:t>머신러닝</a:t>
            </a:r>
            <a:r>
              <a:rPr lang="ko-KR" altLang="en-US" sz="2000" dirty="0"/>
              <a:t> 모델 성능 지표</a:t>
            </a:r>
            <a:endParaRPr lang="ko-KR" altLang="en-US" sz="2000" dirty="0">
              <a:solidFill>
                <a:srgbClr val="C0000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F4EB644-6EFD-E843-8F38-E3E9435338F5}"/>
              </a:ext>
            </a:extLst>
          </p:cNvPr>
          <p:cNvSpPr txBox="1"/>
          <p:nvPr/>
        </p:nvSpPr>
        <p:spPr>
          <a:xfrm>
            <a:off x="7308304" y="-10834"/>
            <a:ext cx="1835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활용시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필요한 기술</a:t>
            </a:r>
          </a:p>
        </p:txBody>
      </p:sp>
      <p:sp>
        <p:nvSpPr>
          <p:cNvPr id="15" name="내용 개체 틀 4">
            <a:extLst>
              <a:ext uri="{FF2B5EF4-FFF2-40B4-BE49-F238E27FC236}">
                <a16:creationId xmlns:a16="http://schemas.microsoft.com/office/drawing/2014/main" id="{4D862CCB-1F3C-344A-AED8-D3F2262EDB17}"/>
              </a:ext>
            </a:extLst>
          </p:cNvPr>
          <p:cNvSpPr txBox="1">
            <a:spLocks/>
          </p:cNvSpPr>
          <p:nvPr/>
        </p:nvSpPr>
        <p:spPr>
          <a:xfrm>
            <a:off x="118742" y="1145784"/>
            <a:ext cx="8773738" cy="5163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나눔고딕 ExtraBold" pitchFamily="50" charset="-127"/>
                <a:ea typeface="나눔고딕 ExtraBold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정확도</a:t>
            </a:r>
            <a:r>
              <a:rPr lang="en-US" altLang="ko-KR" sz="1600" b="1" dirty="0"/>
              <a:t>(Accuracy): (TP + TN) / Total</a:t>
            </a: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 dirty="0">
                <a:solidFill>
                  <a:srgbClr val="0000FF"/>
                </a:solidFill>
              </a:rPr>
              <a:t>전체 데이터 중 </a:t>
            </a: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>
                <a:solidFill>
                  <a:srgbClr val="0000FF"/>
                </a:solidFill>
              </a:rPr>
              <a:t>는 </a:t>
            </a: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>
                <a:solidFill>
                  <a:srgbClr val="0000FF"/>
                </a:solidFill>
              </a:rPr>
              <a:t>로</a:t>
            </a:r>
            <a:r>
              <a:rPr lang="en-US" altLang="ko-KR" sz="1400" dirty="0">
                <a:solidFill>
                  <a:srgbClr val="0000FF"/>
                </a:solidFill>
              </a:rPr>
              <a:t>, False</a:t>
            </a:r>
            <a:r>
              <a:rPr lang="ko-KR" altLang="en-US" sz="1400" dirty="0">
                <a:solidFill>
                  <a:srgbClr val="0000FF"/>
                </a:solidFill>
              </a:rPr>
              <a:t>는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>
                <a:solidFill>
                  <a:srgbClr val="0000FF"/>
                </a:solidFill>
              </a:rPr>
              <a:t>로 잘 예측하는 정도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en-US" altLang="ko-KR" sz="1400" dirty="0">
                <a:solidFill>
                  <a:srgbClr val="0000FF"/>
                </a:solidFill>
              </a:rPr>
              <a:t>True</a:t>
            </a:r>
            <a:r>
              <a:rPr lang="ko-KR" altLang="en-US" sz="1400" dirty="0">
                <a:solidFill>
                  <a:srgbClr val="0000FF"/>
                </a:solidFill>
              </a:rPr>
              <a:t>와 </a:t>
            </a:r>
            <a:r>
              <a:rPr lang="en-US" altLang="ko-KR" sz="1400" dirty="0">
                <a:solidFill>
                  <a:srgbClr val="0000FF"/>
                </a:solidFill>
              </a:rPr>
              <a:t>False</a:t>
            </a:r>
            <a:r>
              <a:rPr lang="ko-KR" altLang="en-US" sz="1400" dirty="0">
                <a:solidFill>
                  <a:srgbClr val="0000FF"/>
                </a:solidFill>
              </a:rPr>
              <a:t>의 정도가 불균형한 데이터에서는 적절한 평가지표라고 볼 수 없음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Wingdings" panose="05000000000000000000" pitchFamily="2" charset="2"/>
              <a:buChar char="Ø"/>
            </a:pPr>
            <a:r>
              <a:rPr lang="en-US" altLang="ko-KR" sz="1200" dirty="0"/>
              <a:t>ex) </a:t>
            </a:r>
            <a:r>
              <a:rPr lang="ko-KR" altLang="en-US" sz="1200" dirty="0"/>
              <a:t>신용카드 사기 거래에 대한 예측을 </a:t>
            </a:r>
            <a:r>
              <a:rPr lang="ko-KR" altLang="en-US" sz="1200"/>
              <a:t>원할 때</a:t>
            </a:r>
            <a:r>
              <a:rPr lang="en-US" altLang="ko-KR" sz="1200" dirty="0"/>
              <a:t>, 100,000</a:t>
            </a:r>
            <a:r>
              <a:rPr lang="ko-KR" altLang="en-US" sz="1200" dirty="0"/>
              <a:t>개의 데이터 </a:t>
            </a:r>
            <a:r>
              <a:rPr lang="ko-KR" altLang="en-US" sz="1200"/>
              <a:t>중 </a:t>
            </a:r>
            <a:r>
              <a:rPr lang="en-US" altLang="ko-KR" sz="1200" dirty="0"/>
              <a:t>99,900</a:t>
            </a:r>
            <a:r>
              <a:rPr lang="ko-KR" altLang="en-US" sz="1200" dirty="0"/>
              <a:t>개가 </a:t>
            </a:r>
            <a:r>
              <a:rPr lang="ko-KR" altLang="en-US" sz="1200"/>
              <a:t>정상 거래고</a:t>
            </a:r>
            <a:br>
              <a:rPr lang="en-US" altLang="ko-KR" sz="1200" dirty="0"/>
            </a:br>
            <a:r>
              <a:rPr lang="en-US" altLang="ko-KR" sz="1200" dirty="0"/>
              <a:t>100</a:t>
            </a:r>
            <a:r>
              <a:rPr lang="ko-KR" altLang="en-US" sz="1200" dirty="0"/>
              <a:t>개가 사기 </a:t>
            </a:r>
            <a:r>
              <a:rPr lang="ko-KR" altLang="en-US" sz="1200"/>
              <a:t>거래인 경우</a:t>
            </a:r>
            <a:r>
              <a:rPr lang="en-US" altLang="ko-KR" sz="1200" dirty="0"/>
              <a:t>, ‘</a:t>
            </a:r>
            <a:r>
              <a:rPr lang="ko-KR" altLang="en-US" sz="1200" dirty="0"/>
              <a:t>모든 거래가 </a:t>
            </a:r>
            <a:r>
              <a:rPr lang="ko-KR" altLang="en-US" sz="1200"/>
              <a:t>정상 거래</a:t>
            </a:r>
            <a:r>
              <a:rPr lang="en-US" altLang="ko-KR" sz="1200" dirty="0"/>
              <a:t>’</a:t>
            </a:r>
            <a:r>
              <a:rPr lang="ko-KR" altLang="en-US" sz="1200" dirty="0" err="1"/>
              <a:t>라고</a:t>
            </a:r>
            <a:r>
              <a:rPr lang="ko-KR" altLang="en-US" sz="1200" dirty="0"/>
              <a:t> 판단해도 </a:t>
            </a:r>
            <a:r>
              <a:rPr lang="ko-KR" altLang="en-US" sz="1200"/>
              <a:t>정확도는 </a:t>
            </a:r>
            <a:r>
              <a:rPr lang="en-US" altLang="ko-KR" sz="1200" dirty="0"/>
              <a:t>99.9%</a:t>
            </a:r>
            <a:r>
              <a:rPr lang="ko-KR" altLang="en-US" sz="1200"/>
              <a:t>가 됨</a:t>
            </a:r>
            <a:endParaRPr lang="en-US" altLang="ko-KR" sz="1200" dirty="0"/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정밀도</a:t>
            </a:r>
            <a:r>
              <a:rPr lang="en-US" altLang="ko-KR" sz="1600" b="1" dirty="0"/>
              <a:t>(Precision): </a:t>
            </a:r>
            <a:r>
              <a:rPr lang="en-US" altLang="ko-KR" sz="1600" b="1" dirty="0">
                <a:solidFill>
                  <a:srgbClr val="00B050"/>
                </a:solidFill>
              </a:rPr>
              <a:t>T</a:t>
            </a:r>
            <a:r>
              <a:rPr lang="en-US" altLang="ko-KR" sz="1600" b="1" dirty="0">
                <a:solidFill>
                  <a:srgbClr val="FF0000"/>
                </a:solidFill>
              </a:rPr>
              <a:t>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 </a:t>
            </a:r>
            <a:r>
              <a:rPr lang="en-US" altLang="ko-KR" sz="1600" b="1"/>
              <a:t>(T</a:t>
            </a:r>
            <a:r>
              <a:rPr lang="en-US" altLang="ko-KR" sz="1600" b="1" dirty="0">
                <a:solidFill>
                  <a:srgbClr val="FF0000"/>
                </a:solidFill>
              </a:rPr>
              <a:t>P</a:t>
            </a:r>
            <a:r>
              <a:rPr lang="en-US" altLang="ko-KR" sz="1600" b="1"/>
              <a:t> + F</a:t>
            </a:r>
            <a:r>
              <a:rPr lang="en-US" altLang="ko-KR" sz="1600" b="1" dirty="0">
                <a:solidFill>
                  <a:srgbClr val="FF0000"/>
                </a:solidFill>
              </a:rPr>
              <a:t>P</a:t>
            </a:r>
            <a:r>
              <a:rPr lang="en-US" altLang="ko-KR" sz="1600" b="1"/>
              <a:t>)</a:t>
            </a:r>
            <a:endParaRPr lang="en-US" altLang="ko-KR" sz="1600" b="1" dirty="0"/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>
                <a:solidFill>
                  <a:srgbClr val="0000FF"/>
                </a:solidFill>
              </a:rPr>
              <a:t>모델이 </a:t>
            </a:r>
            <a:r>
              <a:rPr lang="en-US" altLang="ko-KR" sz="1400">
                <a:solidFill>
                  <a:srgbClr val="0000FF"/>
                </a:solidFill>
              </a:rPr>
              <a:t>“</a:t>
            </a:r>
            <a:r>
              <a:rPr lang="en-US" altLang="ko-KR" sz="1400" b="1">
                <a:solidFill>
                  <a:srgbClr val="FF0000"/>
                </a:solidFill>
              </a:rPr>
              <a:t>positive</a:t>
            </a:r>
            <a:r>
              <a:rPr lang="ko-KR" altLang="en-US" sz="1400">
                <a:solidFill>
                  <a:srgbClr val="0000FF"/>
                </a:solidFill>
              </a:rPr>
              <a:t>다</a:t>
            </a:r>
            <a:r>
              <a:rPr lang="en-US" altLang="ko-KR" sz="1400">
                <a:solidFill>
                  <a:srgbClr val="0000FF"/>
                </a:solidFill>
              </a:rPr>
              <a:t>~”</a:t>
            </a:r>
            <a:r>
              <a:rPr lang="ko-KR" altLang="en-US" sz="1400">
                <a:solidFill>
                  <a:srgbClr val="0000FF"/>
                </a:solidFill>
              </a:rPr>
              <a:t>라고 한 예측 중에서</a:t>
            </a:r>
            <a:r>
              <a:rPr lang="en-US" altLang="ko-KR" sz="1400">
                <a:solidFill>
                  <a:srgbClr val="0000FF"/>
                </a:solidFill>
              </a:rPr>
              <a:t>, </a:t>
            </a:r>
            <a:r>
              <a:rPr lang="ko-KR" altLang="en-US" sz="1400">
                <a:solidFill>
                  <a:srgbClr val="0000FF"/>
                </a:solidFill>
              </a:rPr>
              <a:t>예측한 값이 </a:t>
            </a:r>
            <a:r>
              <a:rPr lang="ko-KR" altLang="en-US" sz="1400" b="1">
                <a:solidFill>
                  <a:srgbClr val="00B050"/>
                </a:solidFill>
              </a:rPr>
              <a:t>실제 맞는지</a:t>
            </a:r>
            <a:r>
              <a:rPr lang="en-US" altLang="ko-KR" sz="1400" b="1">
                <a:solidFill>
                  <a:srgbClr val="00B050"/>
                </a:solidFill>
              </a:rPr>
              <a:t>(true)</a:t>
            </a:r>
            <a:r>
              <a:rPr lang="ko-KR" altLang="en-US" sz="1400" b="1">
                <a:solidFill>
                  <a:srgbClr val="00B050"/>
                </a:solidFill>
              </a:rPr>
              <a:t>에 대한 정도</a:t>
            </a:r>
            <a:endParaRPr lang="en-US" altLang="ko-KR" sz="1400" b="1">
              <a:solidFill>
                <a:srgbClr val="00B050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 b="1">
                <a:solidFill>
                  <a:srgbClr val="00B050"/>
                </a:solidFill>
              </a:rPr>
              <a:t>즉</a:t>
            </a:r>
            <a:r>
              <a:rPr lang="en-US" altLang="ko-KR" sz="1400" b="1">
                <a:solidFill>
                  <a:srgbClr val="00B050"/>
                </a:solidFill>
              </a:rPr>
              <a:t>, </a:t>
            </a:r>
            <a:r>
              <a:rPr lang="ko-KR" altLang="en-US" sz="1400" b="1">
                <a:solidFill>
                  <a:srgbClr val="00B050"/>
                </a:solidFill>
              </a:rPr>
              <a:t>탐지했다고 주장하는 것 중에서</a:t>
            </a:r>
            <a:r>
              <a:rPr lang="en-US" altLang="ko-KR" sz="1400" b="1">
                <a:solidFill>
                  <a:srgbClr val="00B050"/>
                </a:solidFill>
              </a:rPr>
              <a:t>(</a:t>
            </a:r>
            <a:r>
              <a:rPr lang="ko-KR" altLang="en-US" sz="1400" b="1">
                <a:solidFill>
                  <a:srgbClr val="00B050"/>
                </a:solidFill>
              </a:rPr>
              <a:t>즉</a:t>
            </a:r>
            <a:r>
              <a:rPr lang="en-US" altLang="ko-KR" sz="1400" b="1">
                <a:solidFill>
                  <a:srgbClr val="00B050"/>
                </a:solidFill>
              </a:rPr>
              <a:t>, positive), </a:t>
            </a:r>
            <a:r>
              <a:rPr lang="ko-KR" altLang="en-US" sz="1400" b="1">
                <a:solidFill>
                  <a:srgbClr val="00B050"/>
                </a:solidFill>
              </a:rPr>
              <a:t>그 예측이 정확히 맞는 경우</a:t>
            </a:r>
            <a:endParaRPr lang="en-US" altLang="ko-KR" sz="1400" b="1" dirty="0">
              <a:solidFill>
                <a:srgbClr val="00B050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ko-KR" altLang="en-US" sz="1600" b="1" dirty="0" err="1"/>
              <a:t>재현율</a:t>
            </a:r>
            <a:r>
              <a:rPr lang="en-US" altLang="ko-KR" sz="1600" b="1" dirty="0"/>
              <a:t>(</a:t>
            </a:r>
            <a:r>
              <a:rPr lang="en-US" altLang="ko-KR" sz="1600" b="1"/>
              <a:t>Recall) : </a:t>
            </a:r>
            <a:r>
              <a:rPr lang="en-US" altLang="ko-KR" sz="1600" b="1" dirty="0"/>
              <a:t>TP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/ (TP + </a:t>
            </a:r>
            <a:r>
              <a:rPr lang="en-US" altLang="ko-KR" sz="1600" b="1"/>
              <a:t>FN)  (sensitivity</a:t>
            </a:r>
            <a:r>
              <a:rPr lang="ko-KR" altLang="en-US" sz="1600" b="1"/>
              <a:t>라고도 함</a:t>
            </a:r>
            <a:r>
              <a:rPr lang="en-US" altLang="ko-KR" sz="1600" b="1"/>
              <a:t>)</a:t>
            </a:r>
            <a:endParaRPr lang="en-US" altLang="ko-KR" sz="1600" b="1" dirty="0"/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 dirty="0">
                <a:solidFill>
                  <a:srgbClr val="C00000"/>
                </a:solidFill>
              </a:rPr>
              <a:t>실제로 </a:t>
            </a:r>
            <a:r>
              <a:rPr lang="en-US" altLang="ko-KR" sz="1400" dirty="0">
                <a:solidFill>
                  <a:srgbClr val="C00000"/>
                </a:solidFill>
              </a:rPr>
              <a:t>True</a:t>
            </a:r>
            <a:r>
              <a:rPr lang="ko-KR" altLang="en-US" sz="1400">
                <a:solidFill>
                  <a:srgbClr val="C00000"/>
                </a:solidFill>
              </a:rPr>
              <a:t>인 값들</a:t>
            </a:r>
            <a:r>
              <a:rPr lang="en-US" altLang="ko-KR" sz="1400">
                <a:solidFill>
                  <a:srgbClr val="C00000"/>
                </a:solidFill>
              </a:rPr>
              <a:t>(TP</a:t>
            </a:r>
            <a:r>
              <a:rPr lang="ko-KR" altLang="en-US" sz="1400">
                <a:solidFill>
                  <a:srgbClr val="C00000"/>
                </a:solidFill>
              </a:rPr>
              <a:t>와 </a:t>
            </a:r>
            <a:r>
              <a:rPr lang="en-US" altLang="ko-KR" sz="1400">
                <a:solidFill>
                  <a:srgbClr val="C00000"/>
                </a:solidFill>
              </a:rPr>
              <a:t>FN)</a:t>
            </a:r>
            <a:r>
              <a:rPr lang="ko-KR" altLang="en-US" sz="1400">
                <a:solidFill>
                  <a:srgbClr val="C00000"/>
                </a:solidFill>
              </a:rPr>
              <a:t> </a:t>
            </a:r>
            <a:r>
              <a:rPr lang="ko-KR" altLang="en-US" sz="1400">
                <a:solidFill>
                  <a:srgbClr val="0000FF"/>
                </a:solidFill>
              </a:rPr>
              <a:t>중</a:t>
            </a:r>
            <a:r>
              <a:rPr lang="en-US" altLang="ko-KR" sz="1400">
                <a:solidFill>
                  <a:srgbClr val="0000FF"/>
                </a:solidFill>
              </a:rPr>
              <a:t>,</a:t>
            </a:r>
            <a:r>
              <a:rPr lang="ko-KR" altLang="en-US" sz="140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모델이 잘 </a:t>
            </a:r>
            <a:r>
              <a:rPr lang="ko-KR" altLang="en-US" sz="1400">
                <a:solidFill>
                  <a:srgbClr val="0000FF"/>
                </a:solidFill>
              </a:rPr>
              <a:t>예측한 값</a:t>
            </a:r>
            <a:r>
              <a:rPr lang="en-US" altLang="ko-KR" sz="1400">
                <a:solidFill>
                  <a:srgbClr val="0000FF"/>
                </a:solidFill>
              </a:rPr>
              <a:t>(TP)</a:t>
            </a:r>
            <a:r>
              <a:rPr lang="ko-KR" altLang="en-US" sz="1400">
                <a:solidFill>
                  <a:srgbClr val="0000FF"/>
                </a:solidFill>
              </a:rPr>
              <a:t>의 비율</a:t>
            </a:r>
            <a:endParaRPr lang="en-US" altLang="ko-KR" sz="140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F1 Score: 2 x (</a:t>
            </a:r>
            <a:r>
              <a:rPr lang="ko-KR" altLang="en-US" sz="1600" b="1" dirty="0"/>
              <a:t>정밀도 </a:t>
            </a:r>
            <a:r>
              <a:rPr lang="en-US" altLang="ko-KR" sz="1600" b="1" dirty="0"/>
              <a:t>x </a:t>
            </a:r>
            <a:r>
              <a:rPr lang="ko-KR" altLang="en-US" sz="1600" b="1" dirty="0" err="1"/>
              <a:t>재현율</a:t>
            </a:r>
            <a:r>
              <a:rPr lang="en-US" altLang="ko-KR" sz="1600" b="1" dirty="0"/>
              <a:t>) / (</a:t>
            </a:r>
            <a:r>
              <a:rPr lang="ko-KR" altLang="en-US" sz="1600" b="1" dirty="0"/>
              <a:t>정밀도 </a:t>
            </a:r>
            <a:r>
              <a:rPr lang="en-US" altLang="ko-KR" sz="1600" b="1" dirty="0"/>
              <a:t>+ </a:t>
            </a:r>
            <a:r>
              <a:rPr lang="ko-KR" altLang="en-US" sz="1600" b="1" dirty="0" err="1"/>
              <a:t>재현율</a:t>
            </a:r>
            <a:r>
              <a:rPr lang="en-US" altLang="ko-KR" sz="1600" b="1" dirty="0"/>
              <a:t>)</a:t>
            </a: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>
                <a:solidFill>
                  <a:srgbClr val="C00000"/>
                </a:solidFill>
              </a:rPr>
              <a:t>정밀도와 재현율의 중요성을 동일하게 보고 있음 </a:t>
            </a:r>
            <a:endParaRPr lang="en-US" altLang="ko-KR" sz="1400">
              <a:solidFill>
                <a:srgbClr val="C00000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>
                <a:solidFill>
                  <a:srgbClr val="0000FF"/>
                </a:solidFill>
              </a:rPr>
              <a:t>정밀도와 </a:t>
            </a:r>
            <a:r>
              <a:rPr lang="ko-KR" altLang="en-US" sz="1400" dirty="0" err="1">
                <a:solidFill>
                  <a:srgbClr val="0000FF"/>
                </a:solidFill>
              </a:rPr>
              <a:t>재현율은</a:t>
            </a:r>
            <a:r>
              <a:rPr lang="ko-KR" altLang="en-US" sz="1400" dirty="0">
                <a:solidFill>
                  <a:srgbClr val="0000FF"/>
                </a:solidFill>
              </a:rPr>
              <a:t> 상호 보완할 수 있는 수준에서 적용되어야 함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r>
              <a:rPr lang="ko-KR" altLang="en-US" sz="1400" dirty="0">
                <a:solidFill>
                  <a:srgbClr val="0000FF"/>
                </a:solidFill>
              </a:rPr>
              <a:t>정밀도와 </a:t>
            </a:r>
            <a:r>
              <a:rPr lang="ko-KR" altLang="en-US" sz="1400" dirty="0" err="1">
                <a:solidFill>
                  <a:srgbClr val="0000FF"/>
                </a:solidFill>
              </a:rPr>
              <a:t>재현율을</a:t>
            </a:r>
            <a:r>
              <a:rPr lang="ko-KR" altLang="en-US" sz="1400" dirty="0">
                <a:solidFill>
                  <a:srgbClr val="0000FF"/>
                </a:solidFill>
              </a:rPr>
              <a:t> 결합한 지표를 </a:t>
            </a:r>
            <a:r>
              <a:rPr lang="en-US" altLang="ko-KR" sz="1400" dirty="0">
                <a:solidFill>
                  <a:srgbClr val="0000FF"/>
                </a:solidFill>
              </a:rPr>
              <a:t>F1 Score</a:t>
            </a:r>
            <a:r>
              <a:rPr lang="ko-KR" altLang="en-US" sz="1400" dirty="0" err="1">
                <a:solidFill>
                  <a:srgbClr val="0000FF"/>
                </a:solidFill>
              </a:rPr>
              <a:t>라고</a:t>
            </a:r>
            <a:r>
              <a:rPr lang="ko-KR" altLang="en-US" sz="1400" dirty="0">
                <a:solidFill>
                  <a:srgbClr val="0000FF"/>
                </a:solidFill>
              </a:rPr>
              <a:t> 함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628650" lvl="1" indent="0" eaLnBrk="0" fontAlgn="base" hangingPunct="0">
              <a:buNone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1028700" lvl="2" indent="0" eaLnBrk="0" fontAlgn="base" hangingPunct="0">
              <a:buNone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804863" lvl="1" indent="-176213" eaLnBrk="0" fontAlgn="base" hangingPunct="0">
              <a:buFont typeface="Arial" charset="0"/>
              <a:buChar char="–"/>
            </a:pPr>
            <a:endParaRPr lang="en-US" altLang="ko-KR" sz="14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  <a:p>
            <a:pPr marL="1204913" lvl="2" indent="-176213" eaLnBrk="0" fontAlgn="base" hangingPunct="0">
              <a:buFont typeface="Arial" charset="0"/>
              <a:buChar char="–"/>
            </a:pPr>
            <a:endParaRPr lang="en-US" altLang="ko-KR" sz="12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164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17092" y="2856707"/>
            <a:ext cx="29322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I. </a:t>
            </a:r>
            <a:r>
              <a:rPr lang="ko-KR" altLang="en-US" sz="44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사업 개요</a:t>
            </a:r>
            <a:endParaRPr lang="en-US" altLang="ko-KR" sz="4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5">
                  <a:lumMod val="7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 rot="10800000">
            <a:off x="1691680" y="1775911"/>
            <a:ext cx="5904656" cy="28809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2286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63687" y="1862877"/>
            <a:ext cx="5760640" cy="2736981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763687" y="2677800"/>
            <a:ext cx="5760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III. </a:t>
            </a:r>
            <a:r>
              <a:rPr lang="ko-KR" alt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신경회로망 주요 연산 </a:t>
            </a:r>
            <a:r>
              <a:rPr lang="en-US" altLang="ko-KR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1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210C6F-031D-4A00-B2F8-998BF087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8619F-FFD4-4344-B8D6-5DDBCEED730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4AC614-BDA6-4320-BB02-2CACEBE95BCF}"/>
              </a:ext>
            </a:extLst>
          </p:cNvPr>
          <p:cNvSpPr txBox="1"/>
          <p:nvPr/>
        </p:nvSpPr>
        <p:spPr>
          <a:xfrm>
            <a:off x="1007604" y="5185753"/>
            <a:ext cx="784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참고자료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3"/>
              </a:rPr>
              <a:t>http://neuralnetworksanddeeplearning.com/chap3.html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EEC3F-30E4-4A43-A542-8AEFB950E0F7}"/>
              </a:ext>
            </a:extLst>
          </p:cNvPr>
          <p:cNvSpPr txBox="1"/>
          <p:nvPr/>
        </p:nvSpPr>
        <p:spPr>
          <a:xfrm>
            <a:off x="2915816" y="3626148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Cost </a:t>
            </a:r>
            <a:r>
              <a:rPr lang="ko-KR" altLang="en-US" sz="2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 의미 및 특성 </a:t>
            </a:r>
          </a:p>
        </p:txBody>
      </p:sp>
    </p:spTree>
    <p:extLst>
      <p:ext uri="{BB962C8B-B14F-4D97-AF65-F5344CB8AC3E}">
        <p14:creationId xmlns:p14="http://schemas.microsoft.com/office/powerpoint/2010/main" val="24688989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신경회로망 주요 연산</a:t>
            </a: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292489" y="764704"/>
            <a:ext cx="8518722" cy="48965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학습을 위한 기법</a:t>
            </a:r>
            <a:endParaRPr lang="en-US" altLang="ko-KR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r>
              <a:rPr lang="en-US" altLang="ko-KR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function</a:t>
            </a:r>
          </a:p>
          <a:p>
            <a:pPr marL="893763" lvl="2" indent="-173038" eaLnBrk="0" fontAlgn="base" hangingPunct="0">
              <a:spcAft>
                <a:spcPct val="0"/>
              </a:spcAft>
            </a:pPr>
            <a:r>
              <a:rPr lang="en-US" altLang="ko-KR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Cross entropy function</a:t>
            </a:r>
          </a:p>
          <a:p>
            <a:pPr marL="893763" lvl="2" indent="-173038" eaLnBrk="0" fontAlgn="base" hangingPunct="0">
              <a:spcAft>
                <a:spcPct val="0"/>
              </a:spcAft>
            </a:pPr>
            <a:endParaRPr lang="en-US" altLang="ko-KR" sz="1400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AFF5FE-E2D5-400D-9691-7D6F15183C7E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295304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BA84D257-7FAF-4AFD-B041-F8C27D74D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구조와 원리</a:t>
            </a:r>
          </a:p>
        </p:txBody>
      </p:sp>
      <p:sp>
        <p:nvSpPr>
          <p:cNvPr id="335875" name="Rectangle 3"/>
          <p:cNvSpPr>
            <a:spLocks noGrp="1" noChangeArrowheads="1"/>
          </p:cNvSpPr>
          <p:nvPr>
            <p:ph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구조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입력층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en-US" altLang="ko-KR" sz="18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+1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노드 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특징 벡터 </a:t>
            </a:r>
            <a:r>
              <a:rPr lang="en-US" altLang="ko-KR" sz="1800" b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=(</a:t>
            </a:r>
            <a:r>
              <a:rPr lang="en-US" altLang="ko-KR" sz="18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800" baseline="-25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,…,</a:t>
            </a:r>
            <a:r>
              <a:rPr lang="en-US" altLang="ko-KR" sz="1800" i="1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r>
              <a:rPr lang="en-US" altLang="ko-KR" sz="1800" i="1" baseline="-250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en-US" altLang="ko-KR" sz="1800" baseline="300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출력층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개의 노드 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따라서 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부류 분류기</a:t>
            </a:r>
            <a:r>
              <a:rPr lang="en-US" altLang="ko-KR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에지와</a:t>
            </a:r>
            <a:r>
              <a:rPr lang="ko-KR" altLang="en-US" sz="18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가중치</a:t>
            </a:r>
          </a:p>
          <a:p>
            <a:pPr lvl="1" eaLnBrk="1" hangingPunct="1"/>
            <a:endParaRPr lang="ko-KR" altLang="en-US" sz="1600" dirty="0"/>
          </a:p>
        </p:txBody>
      </p:sp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0" y="21494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12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2220913"/>
            <a:ext cx="8135937" cy="447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5CDA6AF-3DFE-45B8-B5F1-53442C48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CFC395-F1D0-4AE6-9E9D-87228FFBF57B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내용 개체 틀 2"/>
              <p:cNvSpPr txBox="1">
                <a:spLocks/>
              </p:cNvSpPr>
              <p:nvPr/>
            </p:nvSpPr>
            <p:spPr>
              <a:xfrm>
                <a:off x="107504" y="694651"/>
                <a:ext cx="8928991" cy="24482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ko-KR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신경회로망 초기값 설정에 따른 학습 특성 비교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(1/2)</a:t>
                </a: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입력이 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’1’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일때 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’0’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출력하는 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neural network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학습하는 경우</a:t>
                </a:r>
                <a:endParaRPr lang="en-US" altLang="ko-KR" sz="1600" dirty="0">
                  <a:solidFill>
                    <a:srgbClr val="0000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신경회로망을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“inversion”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을 수행하도록 학습하자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.</a:t>
                </a: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이를 위해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weight w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와 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학습</a:t>
                </a: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한편</a:t>
                </a:r>
                <a:r>
                  <a:rPr lang="en-US" altLang="ko-KR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cost function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은 </a:t>
                </a:r>
                <a:r>
                  <a:rPr lang="en-US" altLang="ko-KR" sz="14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quadratic cost</a:t>
                </a:r>
                <a:r>
                  <a:rPr lang="ko-KR" altLang="en-US" sz="14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를 </a:t>
                </a:r>
                <a:r>
                  <a:rPr lang="ko-KR" altLang="en-US" sz="14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사용하는 경우</a:t>
                </a: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893763" lvl="2" indent="-173038" eaLnBrk="0" fontAlgn="base" hangingPunct="0">
                  <a:spcAft>
                    <a:spcPct val="0"/>
                  </a:spcAft>
                </a:pPr>
                <a:endParaRPr lang="en-US" altLang="ko-KR" sz="1400" dirty="0">
                  <a:solidFill>
                    <a:srgbClr val="C0000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r>
                  <a:rPr lang="en-US" altLang="ko-KR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Weight w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와 </a:t>
                </a:r>
                <a:r>
                  <a:rPr lang="en-US" altLang="ko-KR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bias b</a:t>
                </a:r>
                <a:r>
                  <a:rPr lang="ko-KR" altLang="en-US" sz="1600" dirty="0">
                    <a:solidFill>
                      <a:srgbClr val="0000FF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 초기값에 따른 학습 속도 비교</a:t>
                </a:r>
                <a:r>
                  <a:rPr lang="en-US" altLang="ko-KR" sz="16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학습율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r>
                      <a:rPr lang="en-US" altLang="ko-KR" sz="1600" b="0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charset="0"/>
                        <a:ea typeface="Cambria Math" charset="0"/>
                        <a:cs typeface="Cambria Math" charset="0"/>
                      </a:rPr>
                      <m:t>= </m:t>
                    </m:r>
                  </m:oMath>
                </a14:m>
                <a:r>
                  <a:rPr lang="en-US" altLang="ko-KR" sz="16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0.15</a:t>
                </a:r>
                <a:r>
                  <a:rPr lang="ko-KR" altLang="en-US" sz="16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로 동일하게 설정</a:t>
                </a:r>
                <a:r>
                  <a:rPr lang="en-US" altLang="ko-KR" sz="1600" dirty="0">
                    <a:solidFill>
                      <a:srgbClr val="0000FF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694651"/>
                <a:ext cx="8928991" cy="2448272"/>
              </a:xfrm>
              <a:prstGeom prst="rect">
                <a:avLst/>
              </a:prstGeom>
              <a:blipFill>
                <a:blip r:embed="rId3"/>
                <a:stretch>
                  <a:fillRect l="-751" t="-1493" b="-164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647" y="2229379"/>
            <a:ext cx="2160240" cy="7486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3921114"/>
            <a:ext cx="4237810" cy="22733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4713" y="3933056"/>
            <a:ext cx="4190108" cy="229808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96842" y="348895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(1) </a:t>
            </a:r>
            <a:r>
              <a:rPr kumimoji="1" lang="ko-KR" altLang="en-US" dirty="0"/>
              <a:t>초기 </a:t>
            </a:r>
            <a:r>
              <a:rPr kumimoji="1" lang="en-US" altLang="ko-KR" dirty="0"/>
              <a:t>w=0.6, 0.9</a:t>
            </a:r>
            <a:r>
              <a:rPr kumimoji="1" lang="ko-KR" altLang="en-US" dirty="0"/>
              <a:t>일 경우의 학습 특성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4551850" y="3515603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(2) </a:t>
            </a:r>
            <a:r>
              <a:rPr kumimoji="1" lang="ko-KR" altLang="en-US" dirty="0"/>
              <a:t>초기 </a:t>
            </a:r>
            <a:r>
              <a:rPr kumimoji="1" lang="en-US" altLang="ko-KR" dirty="0"/>
              <a:t>w=2.0, 2.0</a:t>
            </a:r>
            <a:r>
              <a:rPr kumimoji="1" lang="ko-KR" altLang="en-US" dirty="0"/>
              <a:t>일 경우의 학습 특성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608" y="1124744"/>
            <a:ext cx="1562100" cy="7874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cxnSpLocks/>
          </p:cNvCxnSpPr>
          <p:nvPr/>
        </p:nvCxnSpPr>
        <p:spPr>
          <a:xfrm flipH="1">
            <a:off x="6588224" y="1560805"/>
            <a:ext cx="402384" cy="620453"/>
          </a:xfrm>
          <a:prstGeom prst="straightConnector1">
            <a:avLst/>
          </a:prstGeom>
          <a:ln w="50800">
            <a:solidFill>
              <a:srgbClr val="FF0000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BB4A422-D631-4C3A-A729-B31C8ED091D1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2000394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764705"/>
            <a:ext cx="8928991" cy="4049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Inversion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수행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초기값 설정에 따른 학습 특성 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r>
              <a:rPr lang="ko-KR" altLang="en-US" sz="16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21" y="1611617"/>
            <a:ext cx="3672799" cy="19702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121" y="4335763"/>
            <a:ext cx="3724749" cy="20428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135922" y="116965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(1) </a:t>
            </a:r>
            <a:r>
              <a:rPr kumimoji="1" lang="ko-KR" altLang="en-US" dirty="0"/>
              <a:t>초기 </a:t>
            </a:r>
            <a:r>
              <a:rPr kumimoji="1" lang="en-US" altLang="ko-KR" dirty="0"/>
              <a:t>w=0.6, b=0.9</a:t>
            </a:r>
            <a:r>
              <a:rPr kumimoji="1" lang="ko-KR" altLang="en-US" dirty="0" err="1"/>
              <a:t>일때의</a:t>
            </a:r>
            <a:r>
              <a:rPr kumimoji="1" lang="ko-KR" altLang="en-US" dirty="0"/>
              <a:t> 학습 특성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sp>
        <p:nvSpPr>
          <p:cNvPr id="8" name="텍스트 상자 7"/>
          <p:cNvSpPr txBox="1"/>
          <p:nvPr/>
        </p:nvSpPr>
        <p:spPr>
          <a:xfrm>
            <a:off x="135922" y="3966431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(2) </a:t>
            </a:r>
            <a:r>
              <a:rPr kumimoji="1" lang="ko-KR" altLang="en-US" dirty="0"/>
              <a:t>초기 </a:t>
            </a:r>
            <a:r>
              <a:rPr kumimoji="1" lang="en-US" altLang="ko-KR" dirty="0"/>
              <a:t>w=2.0, b=2.0</a:t>
            </a:r>
            <a:r>
              <a:rPr kumimoji="1" lang="ko-KR" altLang="en-US" dirty="0" err="1"/>
              <a:t>일때의</a:t>
            </a:r>
            <a:r>
              <a:rPr kumimoji="1" lang="ko-KR" altLang="en-US" dirty="0"/>
              <a:t> 학습 특성</a:t>
            </a:r>
            <a:r>
              <a:rPr kumimoji="1" lang="en-US" altLang="ko-KR" dirty="0"/>
              <a:t>?</a:t>
            </a:r>
            <a:r>
              <a:rPr kumimoji="1" lang="ko-KR" altLang="en-US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1566985"/>
            <a:ext cx="3600401" cy="20594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48" y="4299539"/>
            <a:ext cx="3632222" cy="20162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" name="오른쪽 화살표[R] 8"/>
          <p:cNvSpPr/>
          <p:nvPr/>
        </p:nvSpPr>
        <p:spPr bwMode="auto">
          <a:xfrm>
            <a:off x="3913899" y="2416709"/>
            <a:ext cx="1028170" cy="360040"/>
          </a:xfrm>
          <a:prstGeom prst="rightArrow">
            <a:avLst/>
          </a:prstGeom>
          <a:solidFill>
            <a:srgbClr val="044A6E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2" name="오른쪽 화살표[R] 11"/>
          <p:cNvSpPr/>
          <p:nvPr/>
        </p:nvSpPr>
        <p:spPr bwMode="auto">
          <a:xfrm>
            <a:off x="3988636" y="5263500"/>
            <a:ext cx="1028170" cy="360040"/>
          </a:xfrm>
          <a:prstGeom prst="rightArrow">
            <a:avLst/>
          </a:prstGeom>
          <a:solidFill>
            <a:schemeClr val="accent6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kumimoji="1" lang="ko-KR" altLang="en-US" sz="1000" b="1">
              <a:solidFill>
                <a:schemeClr val="bg1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6300192" y="2719998"/>
            <a:ext cx="218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출력값을 빨리얻음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200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ko-KR" altLang="en-US" sz="1200" dirty="0">
                <a:solidFill>
                  <a:srgbClr val="FF0000"/>
                </a:solidFill>
                <a:sym typeface="Wingdings"/>
              </a:rPr>
              <a:t> 빨리 학습함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6424151" y="5307651"/>
            <a:ext cx="218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 </a:t>
            </a:r>
            <a:r>
              <a:rPr kumimoji="1" lang="en-US" altLang="ko-KR" sz="1200" dirty="0">
                <a:solidFill>
                  <a:srgbClr val="FF0000"/>
                </a:solidFill>
              </a:rPr>
              <a:t>weight, bias</a:t>
            </a:r>
            <a:r>
              <a:rPr kumimoji="1" lang="ko-KR" altLang="en-US" sz="1200" dirty="0">
                <a:solidFill>
                  <a:srgbClr val="FF0000"/>
                </a:solidFill>
              </a:rPr>
              <a:t>값이 원하는 값보다 많이 다를 경우</a:t>
            </a:r>
            <a:r>
              <a:rPr kumimoji="1" lang="en-US" altLang="ko-KR" sz="1200" dirty="0">
                <a:solidFill>
                  <a:srgbClr val="FF0000"/>
                </a:solidFill>
              </a:rPr>
              <a:t>,</a:t>
            </a:r>
            <a:r>
              <a:rPr kumimoji="1" lang="ko-KR" altLang="en-US" sz="1200" dirty="0">
                <a:solidFill>
                  <a:srgbClr val="FF0000"/>
                </a:solidFill>
              </a:rPr>
              <a:t> 더 늦게 학습함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8A16F-9512-4957-AC56-6955C68F038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1363297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764705"/>
            <a:ext cx="8928991" cy="4049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Font typeface="Arial" pitchFamily="34" charset="0"/>
              <a:buBlip>
                <a:blip r:embed="rId3"/>
              </a:buBlip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Inversion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수행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neural network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초기값 설정에 따른 학습 특성 비교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(2/2)</a:t>
            </a:r>
            <a:r>
              <a:rPr lang="ko-KR" altLang="en-US" sz="16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35922" y="1169659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(1) </a:t>
            </a:r>
            <a:r>
              <a:rPr kumimoji="1" lang="ko-KR" altLang="en-US" dirty="0">
                <a:solidFill>
                  <a:srgbClr val="FF0000"/>
                </a:solidFill>
              </a:rPr>
              <a:t>초기 </a:t>
            </a:r>
            <a:r>
              <a:rPr kumimoji="1" lang="en-US" altLang="ko-KR" dirty="0">
                <a:solidFill>
                  <a:srgbClr val="FF0000"/>
                </a:solidFill>
              </a:rPr>
              <a:t>w=0.6, 0.9</a:t>
            </a:r>
            <a:r>
              <a:rPr kumimoji="1" lang="ko-KR" altLang="en-US" dirty="0">
                <a:solidFill>
                  <a:srgbClr val="FF0000"/>
                </a:solidFill>
              </a:rPr>
              <a:t>일 경우의 학습 특성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1566985"/>
            <a:ext cx="3600401" cy="20594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7" y="4299539"/>
            <a:ext cx="3632222" cy="201622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3" name="텍스트 상자 12"/>
          <p:cNvSpPr txBox="1"/>
          <p:nvPr/>
        </p:nvSpPr>
        <p:spPr>
          <a:xfrm>
            <a:off x="1619671" y="2719998"/>
            <a:ext cx="2180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원하는 출력값을 빨리얻음</a:t>
            </a:r>
            <a:endParaRPr kumimoji="1" lang="en-US" altLang="ko-KR" sz="1200" dirty="0">
              <a:solidFill>
                <a:srgbClr val="FF0000"/>
              </a:solidFill>
            </a:endParaRPr>
          </a:p>
          <a:p>
            <a:pPr algn="ctr"/>
            <a:r>
              <a:rPr kumimoji="1" lang="en-US" altLang="ko-KR" sz="1200" dirty="0">
                <a:solidFill>
                  <a:srgbClr val="FF0000"/>
                </a:solidFill>
                <a:sym typeface="Wingdings"/>
              </a:rPr>
              <a:t></a:t>
            </a:r>
            <a:r>
              <a:rPr kumimoji="1" lang="ko-KR" altLang="en-US" sz="1200" dirty="0">
                <a:solidFill>
                  <a:srgbClr val="FF0000"/>
                </a:solidFill>
                <a:sym typeface="Wingdings"/>
              </a:rPr>
              <a:t> 빨리 학습함</a:t>
            </a:r>
            <a:endParaRPr kumimoji="1"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1743630" y="5307651"/>
            <a:ext cx="2180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200" dirty="0">
                <a:solidFill>
                  <a:srgbClr val="FF0000"/>
                </a:solidFill>
              </a:rPr>
              <a:t>초기 </a:t>
            </a:r>
            <a:r>
              <a:rPr kumimoji="1" lang="en-US" altLang="ko-KR" sz="1200" dirty="0">
                <a:solidFill>
                  <a:srgbClr val="FF0000"/>
                </a:solidFill>
              </a:rPr>
              <a:t>weight, bias</a:t>
            </a:r>
            <a:r>
              <a:rPr kumimoji="1" lang="ko-KR" altLang="en-US" sz="1200" dirty="0">
                <a:solidFill>
                  <a:srgbClr val="FF0000"/>
                </a:solidFill>
              </a:rPr>
              <a:t>값이 원하는 값보다 많이 다를 경우</a:t>
            </a:r>
            <a:r>
              <a:rPr kumimoji="1" lang="en-US" altLang="ko-KR" sz="1200" dirty="0">
                <a:solidFill>
                  <a:srgbClr val="FF0000"/>
                </a:solidFill>
              </a:rPr>
              <a:t>,</a:t>
            </a:r>
            <a:r>
              <a:rPr kumimoji="1" lang="ko-KR" altLang="en-US" sz="1200" dirty="0">
                <a:solidFill>
                  <a:srgbClr val="FF0000"/>
                </a:solidFill>
              </a:rPr>
              <a:t> 더 늦게 학습함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F8A16F-9512-4957-AC56-6955C68F038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2E5EFD9-CADC-44CB-ACB0-087F4161B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3846" y="2009581"/>
            <a:ext cx="4403199" cy="34066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텍스트 상자 7">
            <a:extLst>
              <a:ext uri="{FF2B5EF4-FFF2-40B4-BE49-F238E27FC236}">
                <a16:creationId xmlns:a16="http://schemas.microsoft.com/office/drawing/2014/main" id="{35D89670-1FEE-4AD8-8CA6-3A3204ADC112}"/>
              </a:ext>
            </a:extLst>
          </p:cNvPr>
          <p:cNvSpPr txBox="1"/>
          <p:nvPr/>
        </p:nvSpPr>
        <p:spPr>
          <a:xfrm>
            <a:off x="115374" y="3810572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(2) </a:t>
            </a:r>
            <a:r>
              <a:rPr kumimoji="1" lang="ko-KR" altLang="en-US" dirty="0">
                <a:solidFill>
                  <a:srgbClr val="FF0000"/>
                </a:solidFill>
              </a:rPr>
              <a:t>초기 </a:t>
            </a:r>
            <a:r>
              <a:rPr kumimoji="1" lang="en-US" altLang="ko-KR" dirty="0">
                <a:solidFill>
                  <a:srgbClr val="FF0000"/>
                </a:solidFill>
              </a:rPr>
              <a:t>w=2.0, 2.0</a:t>
            </a:r>
            <a:r>
              <a:rPr kumimoji="1" lang="ko-KR" altLang="en-US" dirty="0">
                <a:solidFill>
                  <a:srgbClr val="FF0000"/>
                </a:solidFill>
              </a:rPr>
              <a:t>일 경우의 학습 특성</a:t>
            </a:r>
            <a:r>
              <a:rPr kumimoji="1" lang="en-US" altLang="ko-KR" dirty="0">
                <a:solidFill>
                  <a:srgbClr val="FF0000"/>
                </a:solidFill>
              </a:rPr>
              <a:t>?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0FFE0-0AA1-48B1-A920-9371CC15C67C}"/>
              </a:ext>
            </a:extLst>
          </p:cNvPr>
          <p:cNvSpPr txBox="1"/>
          <p:nvPr/>
        </p:nvSpPr>
        <p:spPr>
          <a:xfrm>
            <a:off x="4363846" y="1185048"/>
            <a:ext cx="440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600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W,b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의 초기값이 적은 경우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((1) 0,6, 0.9)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sz="1600" dirty="0">
              <a:solidFill>
                <a:srgbClr val="FF0000"/>
              </a:solidFill>
              <a:highlight>
                <a:srgbClr val="FFFF00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 latinLnBrk="0"/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경우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((2), 2.0, 2.0)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더 빨리 낮은 </a:t>
            </a:r>
            <a:r>
              <a:rPr lang="en-US" altLang="ko-KR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cost</a:t>
            </a:r>
            <a:r>
              <a:rPr lang="ko-KR" altLang="en-US" sz="1600" dirty="0">
                <a:solidFill>
                  <a:srgbClr val="FF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로 수렴함</a:t>
            </a:r>
          </a:p>
        </p:txBody>
      </p:sp>
    </p:spTree>
    <p:extLst>
      <p:ext uri="{BB962C8B-B14F-4D97-AF65-F5344CB8AC3E}">
        <p14:creationId xmlns:p14="http://schemas.microsoft.com/office/powerpoint/2010/main" val="1946233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내용 개체 틀 2"/>
              <p:cNvSpPr txBox="1">
                <a:spLocks/>
              </p:cNvSpPr>
              <p:nvPr/>
            </p:nvSpPr>
            <p:spPr>
              <a:xfrm>
                <a:off x="107504" y="764705"/>
                <a:ext cx="8928991" cy="24482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spcBef>
                    <a:spcPts val="0"/>
                  </a:spcBef>
                  <a:buBlip>
                    <a:blip r:embed="rId3"/>
                  </a:buBlip>
                </a:pPr>
                <a:r>
                  <a:rPr lang="ko-KR" altLang="en-US" sz="20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왜 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w, b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의 초기 값이 적은 경우가 많은 경우보다</a:t>
                </a:r>
                <a:r>
                  <a:rPr lang="en-US" altLang="ko-KR" sz="20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, </a:t>
                </a:r>
                <a:r>
                  <a:rPr lang="ko-KR" altLang="en-US" sz="2000" dirty="0">
                    <a:solidFill>
                      <a:srgbClr val="C00000"/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더 빨리 학습하는가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? </a:t>
                </a: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이는 사람의 일반적인 학습 패턴과는 다름 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(</a:t>
                </a: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사람은 실수를 할 수록 더 빨리 배우지만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신경 회로망은 원하는 값과 많이 다르면 더 늦게 배우게 됨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신경망에서는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Parameter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대한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Cost 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함수의 </a:t>
                </a:r>
                <a:r>
                  <a:rPr lang="ko-KR" altLang="en-US" sz="1800" b="1" dirty="0" err="1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미분값에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의해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w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</a:t>
                </a:r>
                <a:r>
                  <a:rPr lang="ko-KR" altLang="en-US" sz="1800" b="1" dirty="0" err="1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변화값이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결정됨</a:t>
                </a:r>
                <a:endParaRPr lang="en-US" altLang="ko-KR" sz="18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위 수식 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(55)</a:t>
                </a: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(56)</a:t>
                </a:r>
                <a:r>
                  <a:rPr lang="ko-KR" altLang="en-US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번을 보면</a:t>
                </a:r>
                <a:r>
                  <a:rPr lang="en-US" altLang="ko-KR" sz="1800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en-US" altLang="ko-KR" sz="18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neuron</a:t>
                </a:r>
                <a:r>
                  <a:rPr lang="ko-KR" altLang="en-US" sz="18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학습은 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𝝈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′(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𝒛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  <m:r>
                      <a:rPr lang="ko-KR" altLang="en-US" sz="1800" b="1" i="1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18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8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의해 결정됨을 알 수 있음 </a:t>
                </a:r>
                <a:endParaRPr lang="en-US" altLang="ko-KR" sz="1800" b="1" dirty="0">
                  <a:solidFill>
                    <a:srgbClr val="0000FF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764705"/>
                <a:ext cx="8928991" cy="2448272"/>
              </a:xfrm>
              <a:prstGeom prst="rect">
                <a:avLst/>
              </a:prstGeom>
              <a:blipFill>
                <a:blip r:embed="rId4"/>
                <a:stretch>
                  <a:fillRect t="-1244" r="-410" b="-130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91C6394-668C-4248-9FED-C09FC291D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809" y="4999921"/>
            <a:ext cx="1846953" cy="4617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0B2B46-CAAF-4415-B487-1A1C9F3E254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A813C4A-6485-4F63-9AE6-79AA92F8A1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508" y="2472627"/>
            <a:ext cx="1872208" cy="7934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C90C7A-D9B7-486C-B0E8-A799BF854CBA}"/>
              </a:ext>
            </a:extLst>
          </p:cNvPr>
          <p:cNvSpPr txBox="1"/>
          <p:nvPr/>
        </p:nvSpPr>
        <p:spPr>
          <a:xfrm>
            <a:off x="82450" y="3371336"/>
            <a:ext cx="188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비용 함수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48E6ACC-0E77-4DFF-A766-BB6DB128945A}"/>
              </a:ext>
            </a:extLst>
          </p:cNvPr>
          <p:cNvCxnSpPr>
            <a:cxnSpLocks/>
          </p:cNvCxnSpPr>
          <p:nvPr/>
        </p:nvCxnSpPr>
        <p:spPr>
          <a:xfrm>
            <a:off x="2201085" y="2910279"/>
            <a:ext cx="952049" cy="0"/>
          </a:xfrm>
          <a:prstGeom prst="straightConnector1">
            <a:avLst/>
          </a:prstGeom>
          <a:ln w="508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2D621067-EC47-4E48-83E0-7AC9B9F77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3560" y="2127076"/>
            <a:ext cx="5686080" cy="137392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E7F4DA-9FB9-4213-999C-77F302FF006F}"/>
              </a:ext>
            </a:extLst>
          </p:cNvPr>
          <p:cNvSpPr txBox="1"/>
          <p:nvPr/>
        </p:nvSpPr>
        <p:spPr>
          <a:xfrm>
            <a:off x="82450" y="3889288"/>
            <a:ext cx="1993057" cy="66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대한 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편미분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4E566FB-FBAC-4D8A-820B-D5B37AEDFC9F}"/>
              </a:ext>
            </a:extLst>
          </p:cNvPr>
          <p:cNvCxnSpPr>
            <a:cxnSpLocks/>
          </p:cNvCxnSpPr>
          <p:nvPr/>
        </p:nvCxnSpPr>
        <p:spPr>
          <a:xfrm flipV="1">
            <a:off x="1944688" y="3292156"/>
            <a:ext cx="602780" cy="641709"/>
          </a:xfrm>
          <a:prstGeom prst="line">
            <a:avLst/>
          </a:prstGeom>
          <a:ln>
            <a:solidFill>
              <a:srgbClr val="0000CC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DFE56F1-EF3E-4BF2-83EE-E6493AF92C27}"/>
              </a:ext>
            </a:extLst>
          </p:cNvPr>
          <p:cNvSpPr txBox="1"/>
          <p:nvPr/>
        </p:nvSpPr>
        <p:spPr>
          <a:xfrm>
            <a:off x="2120716" y="4040881"/>
            <a:ext cx="4004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neuron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Inversion logic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이므로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x=1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y=0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x=0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, y=1</a:t>
            </a:r>
            <a:r>
              <a:rPr lang="ko-KR" altLang="en-US" b="1" dirty="0">
                <a:solidFill>
                  <a:srgbClr val="C00000"/>
                </a:solidFill>
                <a:highlight>
                  <a:srgbClr val="FFFF00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되어야 함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3CE9507-61C4-487F-B437-0F7600BB1CB8}"/>
              </a:ext>
            </a:extLst>
          </p:cNvPr>
          <p:cNvCxnSpPr>
            <a:cxnSpLocks/>
          </p:cNvCxnSpPr>
          <p:nvPr/>
        </p:nvCxnSpPr>
        <p:spPr>
          <a:xfrm flipV="1">
            <a:off x="4571999" y="3329234"/>
            <a:ext cx="1080121" cy="711647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9A3D419B-86DD-4CE4-BF6B-4BFA0E7D2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90" y="4046479"/>
            <a:ext cx="2517922" cy="391677"/>
          </a:xfrm>
          <a:prstGeom prst="rect">
            <a:avLst/>
          </a:prstGeom>
          <a:ln>
            <a:solidFill>
              <a:srgbClr val="FF0000"/>
            </a:solidFill>
          </a:ln>
          <a:effectLst/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D3470D3-3CBA-437D-9667-B6EA7A221AAE}"/>
              </a:ext>
            </a:extLst>
          </p:cNvPr>
          <p:cNvSpPr txBox="1"/>
          <p:nvPr/>
        </p:nvSpPr>
        <p:spPr>
          <a:xfrm>
            <a:off x="7129594" y="447231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Sigmoid </a:t>
            </a:r>
            <a:r>
              <a:rPr lang="ko-KR" altLang="en-US" dirty="0"/>
              <a:t>함수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A5EF5178-40A6-44AD-9D1F-0B4B9EC115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466" y="3437834"/>
            <a:ext cx="1376383" cy="451454"/>
          </a:xfrm>
          <a:prstGeom prst="rect">
            <a:avLst/>
          </a:prstGeom>
          <a:ln>
            <a:solidFill>
              <a:srgbClr val="FF0000"/>
            </a:solidFill>
          </a:ln>
          <a:effectLst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677FD50-CCED-42A4-9976-9810819B2FE3}"/>
              </a:ext>
            </a:extLst>
          </p:cNvPr>
          <p:cNvSpPr txBox="1"/>
          <p:nvPr/>
        </p:nvSpPr>
        <p:spPr>
          <a:xfrm>
            <a:off x="6493446" y="5465546"/>
            <a:ext cx="251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Neuron</a:t>
            </a:r>
            <a:r>
              <a:rPr lang="ko-KR" altLang="en-US" dirty="0"/>
              <a:t> </a:t>
            </a:r>
            <a:r>
              <a:rPr lang="en-US" altLang="ko-KR" dirty="0"/>
              <a:t>node</a:t>
            </a:r>
            <a:r>
              <a:rPr lang="ko-KR" altLang="en-US" dirty="0"/>
              <a:t>의 </a:t>
            </a:r>
            <a:r>
              <a:rPr lang="ko-KR" altLang="en-US" dirty="0" err="1"/>
              <a:t>입력값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62976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내용 개체 틀 2"/>
              <p:cNvSpPr txBox="1">
                <a:spLocks/>
              </p:cNvSpPr>
              <p:nvPr/>
            </p:nvSpPr>
            <p:spPr>
              <a:xfrm>
                <a:off x="116273" y="615638"/>
                <a:ext cx="8928991" cy="244827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spcBef>
                    <a:spcPts val="0"/>
                  </a:spcBef>
                  <a:buBlip>
                    <a:blip r:embed="rId3"/>
                  </a:buBlip>
                </a:pPr>
                <a:r>
                  <a:rPr lang="en-US" altLang="ko-KR" sz="20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Neuron</a:t>
                </a:r>
                <a:r>
                  <a:rPr lang="ko-KR" altLang="en-US" sz="2000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고딕 ExtraBold" panose="020D0904000000000000" pitchFamily="50" charset="-127"/>
                    <a:ea typeface="나눔고딕 ExtraBold" panose="020D0904000000000000" pitchFamily="50" charset="-127"/>
                  </a:rPr>
                  <a:t>의 학습은 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𝝈</m:t>
                    </m:r>
                    <m:r>
                      <a:rPr lang="en-US" altLang="ko-KR" sz="20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′(</m:t>
                    </m:r>
                    <m:r>
                      <a:rPr lang="en-US" altLang="ko-KR" sz="20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𝒛</m:t>
                    </m:r>
                    <m:r>
                      <a:rPr lang="en-US" altLang="ko-KR" sz="2000" b="1" i="1" smtClean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  <m:r>
                      <a:rPr lang="ko-KR" altLang="en-US" sz="2000" b="1" i="1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20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2000" b="1" dirty="0">
                    <a:solidFill>
                      <a:srgbClr val="C00000"/>
                    </a:solidFill>
                    <a:highlight>
                      <a:srgbClr val="FFFF00"/>
                    </a:highlight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의해 결정됨을 알 수 있음 </a:t>
                </a:r>
                <a:endParaRPr lang="en-US" altLang="ko-KR" sz="2000" b="1" dirty="0">
                  <a:solidFill>
                    <a:srgbClr val="C00000"/>
                  </a:solidFill>
                  <a:highlight>
                    <a:srgbClr val="FFFF00"/>
                  </a:highlight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723900" lvl="1" indent="-190500" eaLnBrk="0" fontAlgn="base" hangingPunct="0">
                  <a:spcAft>
                    <a:spcPct val="0"/>
                  </a:spcAft>
                  <a:buFont typeface="Arial" charset="0"/>
                  <a:buChar char="–"/>
                </a:pPr>
                <a:endParaRPr lang="en-US" altLang="ko-KR" sz="1800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8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3" y="615638"/>
                <a:ext cx="8928991" cy="2448272"/>
              </a:xfrm>
              <a:prstGeom prst="rect">
                <a:avLst/>
              </a:prstGeom>
              <a:blipFill>
                <a:blip r:embed="rId4"/>
                <a:stretch>
                  <a:fillRect t="-17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50B2B46-CAAF-4415-B487-1A1C9F3E254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621067-EC47-4E48-83E0-7AC9B9F7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839" y="1003950"/>
            <a:ext cx="5147296" cy="12437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3EE7E5E-5F10-47B8-8211-9BF086017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6" y="2544804"/>
            <a:ext cx="5040561" cy="33844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0FCE2F-C1DC-4687-AA0E-473C37C6A01E}"/>
                  </a:ext>
                </a:extLst>
              </p:cNvPr>
              <p:cNvSpPr txBox="1"/>
              <p:nvPr/>
            </p:nvSpPr>
            <p:spPr>
              <a:xfrm>
                <a:off x="5684276" y="2204863"/>
                <a:ext cx="3578025" cy="1224137"/>
              </a:xfrm>
              <a:prstGeom prst="rect">
                <a:avLst/>
              </a:prstGeom>
              <a:noFill/>
            </p:spPr>
            <p:txBody>
              <a:bodyPr wrap="square">
                <a:noAutofit/>
              </a:bodyPr>
              <a:lstStyle/>
              <a:p>
                <a:pPr latinLnBrk="0"/>
                <a:r>
                  <a:rPr lang="ko-KR" altLang="en-US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여기서</a:t>
                </a:r>
                <a:r>
                  <a:rPr lang="en-US" altLang="ko-KR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neuron</a:t>
                </a:r>
                <a:r>
                  <a:rPr lang="ko-KR" altLang="en-US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학습은 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𝝈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′(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𝒛</m:t>
                    </m:r>
                    <m:r>
                      <a:rPr lang="en-US" altLang="ko-KR" sz="18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  <m:r>
                      <a:rPr lang="ko-KR" altLang="en-US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의해 결정된다고 했음</a:t>
                </a:r>
                <a:r>
                  <a:rPr lang="en-US" altLang="ko-KR" sz="1800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en-US" altLang="ko-KR" sz="1800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sigmoid </a:t>
                </a:r>
                <a:r>
                  <a:rPr lang="ko-KR" altLang="en-US" sz="1800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함수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아래처럼 입력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x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대해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weight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bias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에 의한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z 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값임</a:t>
                </a:r>
                <a:endParaRPr lang="en-US" altLang="ko-KR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sz="1800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endParaRPr lang="en-US" altLang="ko-KR" b="1" dirty="0">
                  <a:solidFill>
                    <a:srgbClr val="C0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latinLnBrk="0"/>
                <a:r>
                  <a:rPr lang="ko-KR" altLang="en-US" b="1" dirty="0">
                    <a:solidFill>
                      <a:srgbClr val="C0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50FCE2F-C1DC-4687-AA0E-473C37C6A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4276" y="2204863"/>
                <a:ext cx="3578025" cy="1224137"/>
              </a:xfrm>
              <a:prstGeom prst="rect">
                <a:avLst/>
              </a:prstGeom>
              <a:blipFill>
                <a:blip r:embed="rId7"/>
                <a:stretch>
                  <a:fillRect l="-1363" t="-2488" b="-54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>
            <a:extLst>
              <a:ext uri="{FF2B5EF4-FFF2-40B4-BE49-F238E27FC236}">
                <a16:creationId xmlns:a16="http://schemas.microsoft.com/office/drawing/2014/main" id="{382E1259-071E-498C-90B1-87C6485F2D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7127" y="3422533"/>
            <a:ext cx="1846953" cy="46173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D1E747-342F-4957-BE14-F6727D7EC309}"/>
              </a:ext>
            </a:extLst>
          </p:cNvPr>
          <p:cNvSpPr txBox="1"/>
          <p:nvPr/>
        </p:nvSpPr>
        <p:spPr>
          <a:xfrm>
            <a:off x="5580011" y="4339540"/>
            <a:ext cx="34565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작으면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x=1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작은값</a:t>
            </a:r>
            <a:endParaRPr lang="en-US" altLang="ko-KR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미분한 값은 </a:t>
            </a:r>
            <a:r>
              <a:rPr lang="ko-KR" altLang="en-US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큰값</a:t>
            </a:r>
            <a:endParaRPr lang="en-US" altLang="ko-KR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값이 크면</a:t>
            </a:r>
            <a:r>
              <a:rPr lang="en-US" altLang="ko-KR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x=1</a:t>
            </a:r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</a:t>
            </a:r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큰 값</a:t>
            </a:r>
            <a:r>
              <a:rPr lang="en-US" altLang="ko-KR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b="1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미분한 값은 </a:t>
            </a:r>
            <a:r>
              <a:rPr lang="ko-KR" altLang="en-US" b="1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작은값</a:t>
            </a:r>
            <a:endParaRPr lang="en-US" altLang="ko-KR" b="1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76382B-9C2B-4A34-B8B8-3D8F39B4921F}"/>
              </a:ext>
            </a:extLst>
          </p:cNvPr>
          <p:cNvSpPr txBox="1"/>
          <p:nvPr/>
        </p:nvSpPr>
        <p:spPr>
          <a:xfrm>
            <a:off x="1763688" y="5844329"/>
            <a:ext cx="4821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W= 0.6,  b=0.9</a:t>
            </a:r>
            <a:r>
              <a:rPr lang="ko-KR" altLang="en-US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z=0.6 * 1 + 0.9 = 1.5</a:t>
            </a:r>
          </a:p>
          <a:p>
            <a:pPr marL="342900" indent="-342900">
              <a:buAutoNum type="arabicParenBoth"/>
            </a:pPr>
            <a:r>
              <a:rPr lang="en-US" altLang="ko-KR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W=2.0, b=2.0</a:t>
            </a:r>
            <a:r>
              <a:rPr lang="ko-KR" altLang="en-US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 때</a:t>
            </a:r>
            <a:r>
              <a:rPr lang="en-US" altLang="ko-KR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z=2.0*1 + 2.0=4.0  </a:t>
            </a:r>
            <a:endParaRPr lang="ko-KR" altLang="en-US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67CC4C4-BBB9-4CC0-9437-1DB34469C8B5}"/>
              </a:ext>
            </a:extLst>
          </p:cNvPr>
          <p:cNvSpPr/>
          <p:nvPr/>
        </p:nvSpPr>
        <p:spPr bwMode="auto">
          <a:xfrm>
            <a:off x="3195959" y="3108994"/>
            <a:ext cx="487969" cy="401814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1.5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17AF1BEE-8A9C-46B8-87B7-841CCAB2F2A9}"/>
              </a:ext>
            </a:extLst>
          </p:cNvPr>
          <p:cNvSpPr/>
          <p:nvPr/>
        </p:nvSpPr>
        <p:spPr bwMode="auto">
          <a:xfrm>
            <a:off x="4572000" y="2662096"/>
            <a:ext cx="487969" cy="401814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srgbClr val="0000FF"/>
                </a:solidFill>
              </a:rPr>
              <a:t>4.0</a:t>
            </a:r>
            <a:endParaRPr lang="ko-KR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BB5DC22-0AD9-40CC-947A-1FDC700BD763}"/>
              </a:ext>
            </a:extLst>
          </p:cNvPr>
          <p:cNvCxnSpPr/>
          <p:nvPr/>
        </p:nvCxnSpPr>
        <p:spPr>
          <a:xfrm>
            <a:off x="3654832" y="3429000"/>
            <a:ext cx="0" cy="1960059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A9DA7A1-9706-48D0-97EA-C424BF1E249E}"/>
              </a:ext>
            </a:extLst>
          </p:cNvPr>
          <p:cNvCxnSpPr>
            <a:cxnSpLocks/>
          </p:cNvCxnSpPr>
          <p:nvPr/>
        </p:nvCxnSpPr>
        <p:spPr>
          <a:xfrm>
            <a:off x="4815984" y="3122695"/>
            <a:ext cx="0" cy="2251278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67656A2-E980-48A5-BC12-5CAB52C02598}"/>
              </a:ext>
            </a:extLst>
          </p:cNvPr>
          <p:cNvSpPr txBox="1"/>
          <p:nvPr/>
        </p:nvSpPr>
        <p:spPr>
          <a:xfrm>
            <a:off x="1668624" y="3380152"/>
            <a:ext cx="156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기울기 값 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9C4B4E-CC63-40C1-A93D-53C70D063C9A}"/>
              </a:ext>
            </a:extLst>
          </p:cNvPr>
          <p:cNvSpPr txBox="1"/>
          <p:nvPr/>
        </p:nvSpPr>
        <p:spPr>
          <a:xfrm>
            <a:off x="3981367" y="2358971"/>
            <a:ext cx="156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</a:rPr>
              <a:t>기울기 값 작음</a:t>
            </a:r>
          </a:p>
        </p:txBody>
      </p:sp>
    </p:spTree>
    <p:extLst>
      <p:ext uri="{BB962C8B-B14F-4D97-AF65-F5344CB8AC3E}">
        <p14:creationId xmlns:p14="http://schemas.microsoft.com/office/powerpoint/2010/main" val="2451614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16273" y="615638"/>
            <a:ext cx="8928991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값에 따른 </a:t>
            </a: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함수와 </a:t>
            </a: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 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함수의 </a:t>
            </a:r>
            <a:r>
              <a:rPr lang="ko-KR" altLang="en-US" sz="1800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미분값</a:t>
            </a: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(derivative)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변화 </a:t>
            </a: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B2B46-CAAF-4415-B487-1A1C9F3E254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CA06FA2-29DC-4AFD-9CDD-3DBE35D87338}"/>
              </a:ext>
            </a:extLst>
          </p:cNvPr>
          <p:cNvGrpSpPr/>
          <p:nvPr/>
        </p:nvGrpSpPr>
        <p:grpSpPr>
          <a:xfrm>
            <a:off x="-83683" y="1119694"/>
            <a:ext cx="9157194" cy="4109506"/>
            <a:chOff x="-83683" y="1119694"/>
            <a:chExt cx="9157194" cy="410950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0C2AD90-FBD3-4B37-8E97-19FAADF22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3683" y="1119694"/>
              <a:ext cx="9157194" cy="4109506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4DC6D34-79A6-4156-A06D-36182575FCB9}"/>
                </a:ext>
              </a:extLst>
            </p:cNvPr>
            <p:cNvGrpSpPr/>
            <p:nvPr/>
          </p:nvGrpSpPr>
          <p:grpSpPr>
            <a:xfrm>
              <a:off x="1419648" y="1767072"/>
              <a:ext cx="7253320" cy="1514487"/>
              <a:chOff x="1419648" y="1767072"/>
              <a:chExt cx="7253320" cy="1514487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1E76AD-CCBC-49CB-9204-719EEC920512}"/>
                  </a:ext>
                </a:extLst>
              </p:cNvPr>
              <p:cNvSpPr txBox="1"/>
              <p:nvPr/>
            </p:nvSpPr>
            <p:spPr>
              <a:xfrm>
                <a:off x="1419648" y="3004560"/>
                <a:ext cx="4320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rgbClr val="FF0000"/>
                    </a:solidFill>
                  </a:rPr>
                  <a:t>w=2</a:t>
                </a:r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F86024-29F7-423A-B238-E2052ED391B7}"/>
                  </a:ext>
                </a:extLst>
              </p:cNvPr>
              <p:cNvSpPr txBox="1"/>
              <p:nvPr/>
            </p:nvSpPr>
            <p:spPr>
              <a:xfrm>
                <a:off x="3614056" y="2998464"/>
                <a:ext cx="4320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chemeClr val="accent3"/>
                    </a:solidFill>
                  </a:rPr>
                  <a:t>w=3</a:t>
                </a:r>
                <a:endParaRPr lang="ko-KR" altLang="en-US" i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868E83-C608-41BF-B420-2A11BF5ED03A}"/>
                  </a:ext>
                </a:extLst>
              </p:cNvPr>
              <p:cNvSpPr txBox="1"/>
              <p:nvPr/>
            </p:nvSpPr>
            <p:spPr>
              <a:xfrm>
                <a:off x="6052608" y="2315712"/>
                <a:ext cx="4320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rgbClr val="FF0000"/>
                    </a:solidFill>
                  </a:rPr>
                  <a:t>w=2</a:t>
                </a:r>
                <a:endParaRPr lang="ko-KR" altLang="en-US" i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971AEA8-2E67-4AF1-A323-AF154438D3F4}"/>
                  </a:ext>
                </a:extLst>
              </p:cNvPr>
              <p:cNvSpPr txBox="1"/>
              <p:nvPr/>
            </p:nvSpPr>
            <p:spPr>
              <a:xfrm>
                <a:off x="8240920" y="1767072"/>
                <a:ext cx="4320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altLang="ko-KR" i="1" dirty="0">
                    <a:solidFill>
                      <a:schemeClr val="accent3"/>
                    </a:solidFill>
                  </a:rPr>
                  <a:t>w=3</a:t>
                </a:r>
                <a:endParaRPr lang="ko-KR" altLang="en-US" i="1" dirty="0">
                  <a:solidFill>
                    <a:schemeClr val="accent3"/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34B988-3643-42F3-8C33-6BAEEE47CA5E}"/>
                </a:ext>
              </a:extLst>
            </p:cNvPr>
            <p:cNvSpPr txBox="1"/>
            <p:nvPr/>
          </p:nvSpPr>
          <p:spPr>
            <a:xfrm>
              <a:off x="637608" y="4443208"/>
              <a:ext cx="4320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FF0000"/>
                  </a:solidFill>
                </a:rPr>
                <a:t>w=2</a:t>
              </a:r>
              <a:endParaRPr lang="ko-KR" alt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181471-411A-450D-A444-7F3B81257012}"/>
                </a:ext>
              </a:extLst>
            </p:cNvPr>
            <p:cNvSpPr txBox="1"/>
            <p:nvPr/>
          </p:nvSpPr>
          <p:spPr>
            <a:xfrm>
              <a:off x="637608" y="4720207"/>
              <a:ext cx="4320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accent3"/>
                  </a:solidFill>
                </a:rPr>
                <a:t>w=3</a:t>
              </a:r>
              <a:endParaRPr lang="ko-KR" altLang="en-US" i="1" dirty="0">
                <a:solidFill>
                  <a:schemeClr val="accent3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3382697-E6C2-4857-98FF-C7F4CDB1C922}"/>
                </a:ext>
              </a:extLst>
            </p:cNvPr>
            <p:cNvSpPr txBox="1"/>
            <p:nvPr/>
          </p:nvSpPr>
          <p:spPr>
            <a:xfrm>
              <a:off x="5209608" y="4450828"/>
              <a:ext cx="4320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rgbClr val="FF0000"/>
                  </a:solidFill>
                </a:rPr>
                <a:t>w=2</a:t>
              </a:r>
              <a:endParaRPr lang="ko-KR" altLang="en-US" i="1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7DE9D8-9CD1-43E5-9F52-51F09260FEDE}"/>
                </a:ext>
              </a:extLst>
            </p:cNvPr>
            <p:cNvSpPr txBox="1"/>
            <p:nvPr/>
          </p:nvSpPr>
          <p:spPr>
            <a:xfrm>
              <a:off x="5209608" y="4727827"/>
              <a:ext cx="4320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i="1" dirty="0">
                  <a:solidFill>
                    <a:schemeClr val="accent3"/>
                  </a:solidFill>
                </a:rPr>
                <a:t>w=3</a:t>
              </a:r>
              <a:endParaRPr lang="ko-KR" altLang="en-US" i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41" name="타원 40">
            <a:extLst>
              <a:ext uri="{FF2B5EF4-FFF2-40B4-BE49-F238E27FC236}">
                <a16:creationId xmlns:a16="http://schemas.microsoft.com/office/drawing/2014/main" id="{EC2A0A51-6281-40E7-9FEF-3915A45079C7}"/>
              </a:ext>
            </a:extLst>
          </p:cNvPr>
          <p:cNvSpPr/>
          <p:nvPr/>
        </p:nvSpPr>
        <p:spPr bwMode="auto">
          <a:xfrm>
            <a:off x="7071118" y="4350389"/>
            <a:ext cx="487969" cy="401814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</a:rPr>
              <a:t>1.5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A1AC7EA-583E-4548-BF9C-9D0A5CE2ED47}"/>
              </a:ext>
            </a:extLst>
          </p:cNvPr>
          <p:cNvSpPr/>
          <p:nvPr/>
        </p:nvSpPr>
        <p:spPr bwMode="auto">
          <a:xfrm>
            <a:off x="8044471" y="4350389"/>
            <a:ext cx="487969" cy="401814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altLang="ko-KR" sz="2000" b="1" dirty="0">
                <a:solidFill>
                  <a:srgbClr val="0000FF"/>
                </a:solidFill>
              </a:rPr>
              <a:t>4.0</a:t>
            </a:r>
            <a:endParaRPr lang="ko-KR" altLang="en-US" sz="2000" b="1" dirty="0">
              <a:solidFill>
                <a:srgbClr val="0000FF"/>
              </a:solidFill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A43C07-959A-4DF1-9AE8-8969E7A82A43}"/>
              </a:ext>
            </a:extLst>
          </p:cNvPr>
          <p:cNvGrpSpPr/>
          <p:nvPr/>
        </p:nvGrpSpPr>
        <p:grpSpPr>
          <a:xfrm>
            <a:off x="7543887" y="4005063"/>
            <a:ext cx="988553" cy="792089"/>
            <a:chOff x="7543887" y="2901262"/>
            <a:chExt cx="988553" cy="146676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05D84D8-ABE1-40E0-A46D-F99466D2670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887" y="2901262"/>
              <a:ext cx="0" cy="1466761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43C0B8B1-57D3-4542-A306-946249BAC713}"/>
                </a:ext>
              </a:extLst>
            </p:cNvPr>
            <p:cNvCxnSpPr>
              <a:cxnSpLocks/>
            </p:cNvCxnSpPr>
            <p:nvPr/>
          </p:nvCxnSpPr>
          <p:spPr>
            <a:xfrm>
              <a:off x="8532440" y="3034604"/>
              <a:ext cx="0" cy="1333419"/>
            </a:xfrm>
            <a:prstGeom prst="line">
              <a:avLst/>
            </a:prstGeom>
            <a:ln w="28575">
              <a:headEnd type="arrow" w="med" len="med"/>
              <a:tailEnd type="non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9EF2814-FA75-4AAE-A272-9CF881A86D59}"/>
              </a:ext>
            </a:extLst>
          </p:cNvPr>
          <p:cNvSpPr txBox="1"/>
          <p:nvPr/>
        </p:nvSpPr>
        <p:spPr>
          <a:xfrm>
            <a:off x="6670978" y="4836176"/>
            <a:ext cx="1569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기울기 값 큼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43BCDF-8173-4119-ADB8-D5DE4200AB27}"/>
              </a:ext>
            </a:extLst>
          </p:cNvPr>
          <p:cNvSpPr txBox="1"/>
          <p:nvPr/>
        </p:nvSpPr>
        <p:spPr>
          <a:xfrm>
            <a:off x="7857494" y="4836176"/>
            <a:ext cx="12977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  <a:highlight>
                  <a:srgbClr val="FFFF00"/>
                </a:highlight>
              </a:rPr>
              <a:t>기울기 값 작음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A81F12-2BE6-4AFE-A0F1-C093BF63FD38}"/>
                  </a:ext>
                </a:extLst>
              </p:cNvPr>
              <p:cNvSpPr txBox="1"/>
              <p:nvPr/>
            </p:nvSpPr>
            <p:spPr>
              <a:xfrm>
                <a:off x="3637023" y="5313173"/>
                <a:ext cx="569526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atinLnBrk="0"/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즉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w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와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 값이 크면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x=1</a:t>
                </a:r>
                <a:r>
                  <a:rPr lang="ko-KR" altLang="en-US" b="1" dirty="0" err="1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일때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z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는 큰 값이며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이때의 </a:t>
                </a:r>
                <a14:m>
                  <m:oMath xmlns:m="http://schemas.openxmlformats.org/officeDocument/2006/math">
                    <m:r>
                      <a:rPr lang="ko-KR" altLang="en-US" sz="1800" b="1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𝝈</m:t>
                    </m:r>
                    <m:r>
                      <a:rPr lang="en-US" altLang="ko-KR" sz="1800" b="1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′(</m:t>
                    </m:r>
                    <m:r>
                      <a:rPr lang="en-US" altLang="ko-KR" sz="1800" b="1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𝒛</m:t>
                    </m:r>
                    <m:r>
                      <a:rPr lang="en-US" altLang="ko-KR" sz="1800" b="1" i="1" smtClean="0">
                        <a:solidFill>
                          <a:srgbClr val="0000FF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)</m:t>
                    </m:r>
                  </m:oMath>
                </a14:m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값은 작은 값임을 알 수 있음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. 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즉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 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천천히 학습함 </a:t>
                </a:r>
                <a:r>
                  <a:rPr lang="en-US" altLang="ko-KR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sym typeface="Wingdings" panose="05000000000000000000" pitchFamily="2" charset="2"/>
                  </a:rPr>
                  <a:t>!! </a:t>
                </a:r>
                <a:r>
                  <a:rPr lang="ko-KR" altLang="en-US" b="1" dirty="0">
                    <a:solidFill>
                      <a:srgbClr val="0000FF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endParaRPr lang="en-US" altLang="ko-KR" b="1" dirty="0">
                  <a:solidFill>
                    <a:srgbClr val="0000FF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FA81F12-2BE6-4AFE-A0F1-C093BF63F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7023" y="5313173"/>
                <a:ext cx="5695265" cy="646331"/>
              </a:xfrm>
              <a:prstGeom prst="rect">
                <a:avLst/>
              </a:prstGeom>
              <a:blipFill>
                <a:blip r:embed="rId5"/>
                <a:stretch>
                  <a:fillRect l="-964" t="-4717" b="-150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2659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16273" y="615638"/>
            <a:ext cx="8928991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723900" lvl="1" indent="-190500" eaLnBrk="0" fontAlgn="base" hangingPunct="0">
              <a:spcAft>
                <a:spcPct val="0"/>
              </a:spcAft>
              <a:buFont typeface="Arial" charset="0"/>
              <a:buChar char="–"/>
            </a:pP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0B2B46-CAAF-4415-B487-1A1C9F3E254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78DA5D-4088-4CC3-9635-E5F52256D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805" y="2991002"/>
            <a:ext cx="2517922" cy="391677"/>
          </a:xfrm>
          <a:prstGeom prst="rect">
            <a:avLst/>
          </a:prstGeom>
          <a:ln>
            <a:solidFill>
              <a:srgbClr val="FF0000"/>
            </a:solidFill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D7EFAD-5930-43CC-AD5F-A708F8BC2EBE}"/>
                  </a:ext>
                </a:extLst>
              </p:cNvPr>
              <p:cNvSpPr txBox="1"/>
              <p:nvPr/>
            </p:nvSpPr>
            <p:spPr>
              <a:xfrm>
                <a:off x="1115616" y="4416438"/>
                <a:ext cx="2016349" cy="632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ko-KR" altLang="el-GR" sz="24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altLang="ko-KR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24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den>
                    </m:f>
                  </m:oMath>
                </a14:m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=</a:t>
                </a:r>
                <a:endParaRPr lang="ko-KR" alt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D7EFAD-5930-43CC-AD5F-A708F8BC2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4416438"/>
                <a:ext cx="2016349" cy="632802"/>
              </a:xfrm>
              <a:prstGeom prst="rect">
                <a:avLst/>
              </a:prstGeom>
              <a:blipFill>
                <a:blip r:embed="rId4"/>
                <a:stretch>
                  <a:fillRect r="-4834" b="-86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38D79A26-15ED-4AC6-84FF-DEAAC201DE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05111" y="1838763"/>
            <a:ext cx="4841682" cy="2584210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3FF980-344D-4D07-96F8-2E5DCA6AF35C}"/>
                  </a:ext>
                </a:extLst>
              </p:cNvPr>
              <p:cNvSpPr txBox="1"/>
              <p:nvPr/>
            </p:nvSpPr>
            <p:spPr>
              <a:xfrm>
                <a:off x="6300192" y="3574970"/>
                <a:ext cx="2843808" cy="1384803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altLang="ko-KR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ko-KR" sz="20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𝒛</m:t>
                          </m:r>
                        </m:den>
                      </m:f>
                      <m:r>
                        <a:rPr lang="en-US" altLang="ko-KR" sz="2000" b="1" i="1" smtClean="0">
                          <a:highlight>
                            <a:srgbClr val="FFFF00"/>
                          </a:highlight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pt-BR" altLang="ko-KR" sz="2000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ko-KR" sz="2000" b="1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𝒛</m:t>
                          </m:r>
                        </m:num>
                        <m:den>
                          <m:r>
                            <a:rPr lang="pt-BR" altLang="ko-KR" sz="2000" b="1" i="1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ko-KR" sz="2000" b="1" i="1" smtClean="0">
                              <a:solidFill>
                                <a:srgbClr val="FF0000"/>
                              </a:solidFill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ko-KR" sz="2000" b="1" i="1" dirty="0">
                  <a:solidFill>
                    <a:srgbClr val="FF0000"/>
                  </a:solidFill>
                  <a:highlight>
                    <a:srgbClr val="FFFF00"/>
                  </a:highlight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ko-KR" sz="2000" b="1" i="1" smtClean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sz="20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ko-KR" sz="20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ko-KR" sz="2000" b="1" i="1">
                        <a:highlight>
                          <a:srgbClr val="FFFF00"/>
                        </a:highligh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)</a:t>
                </a:r>
                <a:endParaRPr lang="ko-KR" altLang="en-US" sz="20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03FF980-344D-4D07-96F8-2E5DCA6AF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574970"/>
                <a:ext cx="2843808" cy="1384803"/>
              </a:xfrm>
              <a:prstGeom prst="rect">
                <a:avLst/>
              </a:prstGeom>
              <a:blipFill>
                <a:blip r:embed="rId6"/>
                <a:stretch>
                  <a:fillRect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그림 22">
            <a:extLst>
              <a:ext uri="{FF2B5EF4-FFF2-40B4-BE49-F238E27FC236}">
                <a16:creationId xmlns:a16="http://schemas.microsoft.com/office/drawing/2014/main" id="{5DFA06BC-AAA4-4068-BA66-88A2FBA692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729" y="1240090"/>
            <a:ext cx="1336899" cy="70168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1A1C31D-0623-4CEB-97B4-C484FE204346}"/>
              </a:ext>
            </a:extLst>
          </p:cNvPr>
          <p:cNvSpPr txBox="1"/>
          <p:nvPr/>
        </p:nvSpPr>
        <p:spPr>
          <a:xfrm>
            <a:off x="124305" y="3898040"/>
            <a:ext cx="315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indent="-361950">
              <a:spcBef>
                <a:spcPts val="0"/>
              </a:spcBef>
              <a:buBlip>
                <a:blip r:embed="rId8"/>
              </a:buBlip>
            </a:pP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Derivative of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the</a:t>
            </a:r>
            <a:r>
              <a:rPr lang="ko-KR" altLang="en-US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sigmoid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4A33A47-D2C1-43B5-A887-3DBDFDFB8E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2103603"/>
            <a:ext cx="2518372" cy="12061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C32CD93-0D1D-4381-AFE3-F69AA7006E2D}"/>
              </a:ext>
            </a:extLst>
          </p:cNvPr>
          <p:cNvSpPr txBox="1"/>
          <p:nvPr/>
        </p:nvSpPr>
        <p:spPr>
          <a:xfrm>
            <a:off x="116273" y="617825"/>
            <a:ext cx="27995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1950" indent="-361950">
              <a:spcBef>
                <a:spcPts val="0"/>
              </a:spcBef>
              <a:buBlip>
                <a:blip r:embed="rId8"/>
              </a:buBlip>
            </a:pPr>
            <a:r>
              <a:rPr lang="en-US" altLang="ko-KR" sz="1800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Cost </a:t>
            </a:r>
            <a:r>
              <a:rPr lang="ko-KR" altLang="en-US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함수와 </a:t>
            </a:r>
            <a:r>
              <a:rPr lang="en-US" altLang="ko-KR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parameter</a:t>
            </a:r>
            <a:r>
              <a:rPr lang="ko-KR" altLang="en-US" dirty="0" err="1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에대한</a:t>
            </a:r>
            <a:r>
              <a:rPr lang="ko-KR" altLang="en-US" dirty="0">
                <a:solidFill>
                  <a:srgbClr val="0000FF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미분</a:t>
            </a:r>
            <a:endParaRPr lang="en-US" altLang="ko-KR" sz="1800" dirty="0">
              <a:solidFill>
                <a:srgbClr val="0000FF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866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548680"/>
            <a:ext cx="9145016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quadratic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대신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cross-entropy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함수로 사용하여</a:t>
            </a:r>
            <a:r>
              <a:rPr lang="en-US" altLang="ko-KR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slow down </a:t>
            </a:r>
            <a:r>
              <a:rPr lang="ko-KR" altLang="en-US" sz="2000" dirty="0">
                <a:solidFill>
                  <a:srgbClr val="FF0000"/>
                </a:solidFill>
                <a:highlight>
                  <a:srgbClr val="FFFF00"/>
                </a:highligh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해결</a:t>
            </a:r>
            <a:endParaRPr lang="en-US" altLang="ko-KR" sz="1600" dirty="0">
              <a:solidFill>
                <a:srgbClr val="FF0000"/>
              </a:solidFill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098975"/>
            <a:ext cx="5616624" cy="57459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E2CB5-DEFB-4074-8AA6-C795651B8DD8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5057434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548680"/>
            <a:ext cx="8928991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565218"/>
            <a:ext cx="7041852" cy="6095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5888FF-6B9B-4E5C-84F4-3D2499277374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259245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548680"/>
            <a:ext cx="8928991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620688"/>
            <a:ext cx="7848600" cy="591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539F6F-EE61-49FC-9D92-60127DE9C026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67685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구조와 원리</a:t>
            </a:r>
          </a:p>
        </p:txBody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/>
              <a:t>노드의 연산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입력 노드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받은 신호를 단순히 전달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출력 노드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합 계산과 활성 함수 계산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ko-KR" altLang="en-US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ko-KR" altLang="en-US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ko-KR" altLang="en-US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 eaLnBrk="1" hangingPunct="1"/>
            <a:endParaRPr lang="ko-KR" altLang="en-US" dirty="0"/>
          </a:p>
          <a:p>
            <a:pPr lvl="1" eaLnBrk="1" hangingPunct="1"/>
            <a:endParaRPr lang="ko-KR" altLang="en-US" dirty="0"/>
          </a:p>
          <a:p>
            <a:pPr eaLnBrk="1" hangingPunct="1"/>
            <a:endParaRPr lang="ko-KR" altLang="en-US" dirty="0"/>
          </a:p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 err="1"/>
              <a:t>퍼셉트론은</a:t>
            </a:r>
            <a:r>
              <a:rPr lang="ko-KR" altLang="en-US" sz="2000" b="1" dirty="0"/>
              <a:t> 선형 분류기</a:t>
            </a:r>
          </a:p>
          <a:p>
            <a:pPr eaLnBrk="1" hangingPunct="1"/>
            <a:endParaRPr lang="ko-KR" altLang="en-US" dirty="0"/>
          </a:p>
          <a:p>
            <a:pPr lvl="1" eaLnBrk="1" hangingPunct="1"/>
            <a:endParaRPr lang="ko-KR" altLang="en-US" dirty="0"/>
          </a:p>
        </p:txBody>
      </p:sp>
      <p:sp>
        <p:nvSpPr>
          <p:cNvPr id="285701" name="Rectangle 5"/>
          <p:cNvSpPr>
            <a:spLocks noChangeArrowheads="1"/>
          </p:cNvSpPr>
          <p:nvPr/>
        </p:nvSpPr>
        <p:spPr bwMode="auto">
          <a:xfrm>
            <a:off x="0" y="3005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85703" name="Rectangle 7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229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96" y="1796201"/>
            <a:ext cx="7272808" cy="145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30" y="4217727"/>
            <a:ext cx="7188475" cy="94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FEE65F-D66A-4CE0-9047-B0C411EF1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A29857-5EAB-4EAE-9AE8-ADB42FC31739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제목 1"/>
          <p:cNvSpPr txBox="1">
            <a:spLocks/>
          </p:cNvSpPr>
          <p:nvPr/>
        </p:nvSpPr>
        <p:spPr>
          <a:xfrm>
            <a:off x="323527" y="147112"/>
            <a:ext cx="7448131" cy="401568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685800"/>
            <a:r>
              <a:rPr lang="en-US" altLang="ko-KR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Cross-entropy cost function </a:t>
            </a:r>
            <a:endParaRPr lang="ko-KR" altLang="en-US" sz="24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07504" y="548680"/>
            <a:ext cx="8928991" cy="24482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Cost </a:t>
            </a:r>
            <a:r>
              <a:rPr lang="ko-KR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>
                <a:solidFill>
                  <a:srgbClr val="00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1600" dirty="0">
              <a:solidFill>
                <a:srgbClr val="00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7" y="582082"/>
            <a:ext cx="7886700" cy="492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E62DFC-EAF6-425E-96B2-D7DB98E5865F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11064984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4532F4E-9ED6-4E63-8E65-FF218B45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" y="1231481"/>
            <a:ext cx="9144000" cy="4758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F054BDC-A99E-4B35-8B49-6082E8D1A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147112"/>
            <a:ext cx="7848872" cy="401568"/>
          </a:xfrm>
        </p:spPr>
        <p:txBody>
          <a:bodyPr/>
          <a:lstStyle/>
          <a:p>
            <a:r>
              <a:rPr lang="ko-KR" altLang="en-US" dirty="0"/>
              <a:t>최적화 기법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4591C-4450-4DF8-8AF3-F29471AC0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8" name="내용 개체 틀 4">
            <a:extLst>
              <a:ext uri="{FF2B5EF4-FFF2-40B4-BE49-F238E27FC236}">
                <a16:creationId xmlns:a16="http://schemas.microsoft.com/office/drawing/2014/main" id="{8E1B6E4D-F536-45AA-ACB4-1AD7BA7A7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788" y="647475"/>
            <a:ext cx="8761699" cy="11680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rtlCol="0">
            <a:noAutofit/>
          </a:bodyPr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 err="1"/>
              <a:t>머신러닝</a:t>
            </a:r>
            <a:r>
              <a:rPr lang="ko-KR" altLang="en-US" sz="2000" b="1" dirty="0"/>
              <a:t> 기법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신경 회로망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을 위한 최적화 기법</a:t>
            </a:r>
            <a:r>
              <a:rPr lang="en-US" altLang="ko-KR" sz="2000" b="1" dirty="0"/>
              <a:t>(Optimizer)</a:t>
            </a:r>
            <a:r>
              <a:rPr lang="ko-KR" altLang="en-US" sz="2000" b="1" dirty="0"/>
              <a:t> 종류</a:t>
            </a:r>
            <a:endParaRPr lang="en-US" altLang="ko-KR" sz="2000" b="1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Gradient Descent</a:t>
            </a:r>
            <a:r>
              <a:rPr lang="ko-KR" altLang="en-US" sz="16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여러 </a:t>
            </a:r>
            <a:r>
              <a:rPr lang="en-US" altLang="ko-KR" sz="16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Optimizer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rgbClr val="0000C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F3CFD-6ABC-41EF-9822-8BAC3AB0032E}"/>
              </a:ext>
            </a:extLst>
          </p:cNvPr>
          <p:cNvSpPr txBox="1"/>
          <p:nvPr/>
        </p:nvSpPr>
        <p:spPr>
          <a:xfrm>
            <a:off x="3652836" y="5948830"/>
            <a:ext cx="547260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그림 참고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4"/>
              </a:rPr>
              <a:t>) https://gomguard.tistory.com/187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  <a:hlinkClick r:id="rId5"/>
              </a:rPr>
              <a:t>https://keras.io/ko/optimizers/#adagrad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40B99-62A5-4D83-826B-C40F1606967C}"/>
              </a:ext>
            </a:extLst>
          </p:cNvPr>
          <p:cNvSpPr txBox="1"/>
          <p:nvPr/>
        </p:nvSpPr>
        <p:spPr>
          <a:xfrm>
            <a:off x="103693" y="5679956"/>
            <a:ext cx="4081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Stochastic Gradient Descent</a:t>
            </a:r>
          </a:p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Nesterov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Accelerated Gradient</a:t>
            </a:r>
          </a:p>
          <a:p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518FD-5FF7-4FDB-ACFA-CFD8D04A765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III.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주요 연산 상세 </a:t>
            </a:r>
          </a:p>
        </p:txBody>
      </p:sp>
    </p:spTree>
    <p:extLst>
      <p:ext uri="{BB962C8B-B14F-4D97-AF65-F5344CB8AC3E}">
        <p14:creationId xmlns:p14="http://schemas.microsoft.com/office/powerpoint/2010/main" val="25573344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L 도형 5"/>
          <p:cNvSpPr/>
          <p:nvPr/>
        </p:nvSpPr>
        <p:spPr bwMode="auto">
          <a:xfrm flipH="1">
            <a:off x="-2" y="6014746"/>
            <a:ext cx="9147457" cy="836787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14288 w 9375356"/>
              <a:gd name="connsiteY5" fmla="*/ 786010 h 786010"/>
              <a:gd name="connsiteX6" fmla="*/ 0 w 9375356"/>
              <a:gd name="connsiteY6" fmla="*/ 0 h 786010"/>
              <a:gd name="connsiteX0" fmla="*/ 0 w 9375356"/>
              <a:gd name="connsiteY0" fmla="*/ 0 h 786010"/>
              <a:gd name="connsiteX1" fmla="*/ 1758749 w 9375356"/>
              <a:gd name="connsiteY1" fmla="*/ 2181 h 786010"/>
              <a:gd name="connsiteX2" fmla="*/ 2425499 w 9375356"/>
              <a:gd name="connsiteY2" fmla="*/ 308368 h 786010"/>
              <a:gd name="connsiteX3" fmla="*/ 9375356 w 9375356"/>
              <a:gd name="connsiteY3" fmla="*/ 308368 h 786010"/>
              <a:gd name="connsiteX4" fmla="*/ 9375356 w 9375356"/>
              <a:gd name="connsiteY4" fmla="*/ 786010 h 786010"/>
              <a:gd name="connsiteX5" fmla="*/ 2381 w 9375356"/>
              <a:gd name="connsiteY5" fmla="*/ 786010 h 786010"/>
              <a:gd name="connsiteX6" fmla="*/ 0 w 9375356"/>
              <a:gd name="connsiteY6" fmla="*/ 0 h 786010"/>
              <a:gd name="connsiteX0" fmla="*/ 2488 w 9373081"/>
              <a:gd name="connsiteY0" fmla="*/ 17447 h 783829"/>
              <a:gd name="connsiteX1" fmla="*/ 1756474 w 9373081"/>
              <a:gd name="connsiteY1" fmla="*/ 0 h 783829"/>
              <a:gd name="connsiteX2" fmla="*/ 2423224 w 9373081"/>
              <a:gd name="connsiteY2" fmla="*/ 306187 h 783829"/>
              <a:gd name="connsiteX3" fmla="*/ 9373081 w 9373081"/>
              <a:gd name="connsiteY3" fmla="*/ 306187 h 783829"/>
              <a:gd name="connsiteX4" fmla="*/ 9373081 w 9373081"/>
              <a:gd name="connsiteY4" fmla="*/ 783829 h 783829"/>
              <a:gd name="connsiteX5" fmla="*/ 106 w 9373081"/>
              <a:gd name="connsiteY5" fmla="*/ 783829 h 783829"/>
              <a:gd name="connsiteX6" fmla="*/ 2488 w 9373081"/>
              <a:gd name="connsiteY6" fmla="*/ 17447 h 783829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  <a:gd name="connsiteX0" fmla="*/ 2488 w 9373081"/>
              <a:gd name="connsiteY0" fmla="*/ 418 h 766800"/>
              <a:gd name="connsiteX1" fmla="*/ 1756474 w 9373081"/>
              <a:gd name="connsiteY1" fmla="*/ 418 h 766800"/>
              <a:gd name="connsiteX2" fmla="*/ 2423224 w 9373081"/>
              <a:gd name="connsiteY2" fmla="*/ 289158 h 766800"/>
              <a:gd name="connsiteX3" fmla="*/ 9373081 w 9373081"/>
              <a:gd name="connsiteY3" fmla="*/ 289158 h 766800"/>
              <a:gd name="connsiteX4" fmla="*/ 9373081 w 9373081"/>
              <a:gd name="connsiteY4" fmla="*/ 766800 h 766800"/>
              <a:gd name="connsiteX5" fmla="*/ 106 w 9373081"/>
              <a:gd name="connsiteY5" fmla="*/ 766800 h 766800"/>
              <a:gd name="connsiteX6" fmla="*/ 2488 w 9373081"/>
              <a:gd name="connsiteY6" fmla="*/ 418 h 766800"/>
              <a:gd name="connsiteX0" fmla="*/ 2488 w 9373081"/>
              <a:gd name="connsiteY0" fmla="*/ 0 h 766382"/>
              <a:gd name="connsiteX1" fmla="*/ 1756474 w 9373081"/>
              <a:gd name="connsiteY1" fmla="*/ 0 h 766382"/>
              <a:gd name="connsiteX2" fmla="*/ 2423224 w 9373081"/>
              <a:gd name="connsiteY2" fmla="*/ 288740 h 766382"/>
              <a:gd name="connsiteX3" fmla="*/ 9373081 w 9373081"/>
              <a:gd name="connsiteY3" fmla="*/ 288740 h 766382"/>
              <a:gd name="connsiteX4" fmla="*/ 9373081 w 9373081"/>
              <a:gd name="connsiteY4" fmla="*/ 766382 h 766382"/>
              <a:gd name="connsiteX5" fmla="*/ 106 w 9373081"/>
              <a:gd name="connsiteY5" fmla="*/ 766382 h 766382"/>
              <a:gd name="connsiteX6" fmla="*/ 2488 w 9373081"/>
              <a:gd name="connsiteY6" fmla="*/ 0 h 76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73081" h="766382">
                <a:moveTo>
                  <a:pt x="2488" y="0"/>
                </a:moveTo>
                <a:lnTo>
                  <a:pt x="1756474" y="0"/>
                </a:lnTo>
                <a:cubicBezTo>
                  <a:pt x="2043018" y="462"/>
                  <a:pt x="2107312" y="264481"/>
                  <a:pt x="2423224" y="288740"/>
                </a:cubicBezTo>
                <a:lnTo>
                  <a:pt x="9373081" y="288740"/>
                </a:lnTo>
                <a:lnTo>
                  <a:pt x="9373081" y="766382"/>
                </a:lnTo>
                <a:lnTo>
                  <a:pt x="106" y="766382"/>
                </a:lnTo>
                <a:cubicBezTo>
                  <a:pt x="-688" y="504379"/>
                  <a:pt x="3282" y="262003"/>
                  <a:pt x="2488" y="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13000"/>
              </a:prstClr>
            </a:outerShdw>
          </a:effectLst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sp>
        <p:nvSpPr>
          <p:cNvPr id="6" name="L 도형 5"/>
          <p:cNvSpPr/>
          <p:nvPr/>
        </p:nvSpPr>
        <p:spPr bwMode="auto">
          <a:xfrm flipH="1">
            <a:off x="0" y="6067704"/>
            <a:ext cx="9144000" cy="783829"/>
          </a:xfrm>
          <a:custGeom>
            <a:avLst/>
            <a:gdLst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18778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2969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87781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  <a:gd name="connsiteX0" fmla="*/ 0 w 9361068"/>
              <a:gd name="connsiteY0" fmla="*/ 0 h 783829"/>
              <a:gd name="connsiteX1" fmla="*/ 1744461 w 9361068"/>
              <a:gd name="connsiteY1" fmla="*/ 0 h 783829"/>
              <a:gd name="connsiteX2" fmla="*/ 2411211 w 9361068"/>
              <a:gd name="connsiteY2" fmla="*/ 306187 h 783829"/>
              <a:gd name="connsiteX3" fmla="*/ 9361068 w 9361068"/>
              <a:gd name="connsiteY3" fmla="*/ 306187 h 783829"/>
              <a:gd name="connsiteX4" fmla="*/ 9361068 w 9361068"/>
              <a:gd name="connsiteY4" fmla="*/ 783829 h 783829"/>
              <a:gd name="connsiteX5" fmla="*/ 0 w 9361068"/>
              <a:gd name="connsiteY5" fmla="*/ 783829 h 783829"/>
              <a:gd name="connsiteX6" fmla="*/ 0 w 9361068"/>
              <a:gd name="connsiteY6" fmla="*/ 0 h 7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361068" h="783829">
                <a:moveTo>
                  <a:pt x="0" y="0"/>
                </a:moveTo>
                <a:lnTo>
                  <a:pt x="1744461" y="0"/>
                </a:lnTo>
                <a:cubicBezTo>
                  <a:pt x="2023861" y="462"/>
                  <a:pt x="2100061" y="299375"/>
                  <a:pt x="2411211" y="306187"/>
                </a:cubicBezTo>
                <a:lnTo>
                  <a:pt x="9361068" y="306187"/>
                </a:lnTo>
                <a:lnTo>
                  <a:pt x="9361068" y="783829"/>
                </a:lnTo>
                <a:lnTo>
                  <a:pt x="0" y="78382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rgbClr val="BEBEBE"/>
              </a:gs>
              <a:gs pos="0">
                <a:srgbClr val="ECECEC"/>
              </a:gs>
            </a:gsLst>
            <a:lin ang="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000" b="1" dirty="0">
              <a:solidFill>
                <a:schemeClr val="bg1"/>
              </a:solidFill>
              <a:latin typeface="나눔고딕 ExtraBold" pitchFamily="50" charset="-127"/>
              <a:ea typeface="나눔고딕 ExtraBold" pitchFamily="50" charset="-127"/>
            </a:endParaRPr>
          </a:p>
        </p:txBody>
      </p:sp>
      <p:pic>
        <p:nvPicPr>
          <p:cNvPr id="3080" name="Picture 8" descr="C:\Users\Donggeon Lee\Desktop\IoT\pn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6412575"/>
            <a:ext cx="1428154" cy="36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658929" y="482438"/>
            <a:ext cx="4552758" cy="2247388"/>
            <a:chOff x="2755546" y="1488644"/>
            <a:chExt cx="4552758" cy="3006856"/>
          </a:xfrm>
        </p:grpSpPr>
        <p:sp>
          <p:nvSpPr>
            <p:cNvPr id="11" name="TextBox 10"/>
            <p:cNvSpPr txBox="1"/>
            <p:nvPr/>
          </p:nvSpPr>
          <p:spPr>
            <a:xfrm>
              <a:off x="3059832" y="2089767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60034" y="2089767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ko-KR" altLang="en-US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3BC18E"/>
                      </a:gs>
                      <a:gs pos="100000">
                        <a:srgbClr val="2C907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감사합니다</a:t>
              </a:r>
            </a:p>
          </p:txBody>
        </p:sp>
        <p:pic>
          <p:nvPicPr>
            <p:cNvPr id="21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3314191" y="148864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2786374" y="1792721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5081718" flipH="1" flipV="1">
              <a:off x="4667503" y="2573360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862784" y="1815354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4548871" y="181073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2618659" flipH="1" flipV="1">
              <a:off x="3791530" y="230469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2322956" flipH="1" flipV="1">
              <a:off x="5173156" y="2161945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extBox 32"/>
            <p:cNvSpPr txBox="1"/>
            <p:nvPr/>
          </p:nvSpPr>
          <p:spPr>
            <a:xfrm>
              <a:off x="3628065" y="3314673"/>
              <a:ext cx="3680239" cy="9233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76200">
                    <a:solidFill>
                      <a:srgbClr val="FFFFFF"/>
                    </a:solidFill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76200">
                  <a:solidFill>
                    <a:srgbClr val="FFFFFF"/>
                  </a:solidFill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635315" y="3313903"/>
              <a:ext cx="3559943" cy="92333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ko-KR" sz="5400" b="1" dirty="0">
                  <a:ln w="9525">
                    <a:noFill/>
                    <a:round/>
                  </a:ln>
                  <a:gradFill>
                    <a:gsLst>
                      <a:gs pos="0">
                        <a:srgbClr val="01A9F3"/>
                      </a:gs>
                      <a:gs pos="100000">
                        <a:srgbClr val="0079C2"/>
                      </a:gs>
                    </a:gsLst>
                    <a:lin ang="5400000" scaled="0"/>
                  </a:gra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나눔고딕 ExtraBold" pitchFamily="50" charset="-127"/>
                  <a:ea typeface="나눔고딕 ExtraBold" pitchFamily="50" charset="-127"/>
                </a:rPr>
                <a:t>Q &amp; A</a:t>
              </a:r>
              <a:endParaRPr lang="ko-KR" altLang="en-US" sz="5400" b="1" dirty="0">
                <a:ln w="9525">
                  <a:noFill/>
                  <a:round/>
                </a:ln>
                <a:gradFill>
                  <a:gsLst>
                    <a:gs pos="0">
                      <a:srgbClr val="01A9F3"/>
                    </a:gs>
                    <a:gs pos="100000">
                      <a:srgbClr val="0079C2"/>
                    </a:gs>
                  </a:gsLst>
                  <a:lin ang="5400000" scaled="0"/>
                </a:gra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나눔고딕 ExtraBold" pitchFamily="50" charset="-127"/>
                <a:ea typeface="나눔고딕 ExtraBold" pitchFamily="50" charset="-127"/>
              </a:endParaRPr>
            </a:p>
          </p:txBody>
        </p:sp>
        <p:pic>
          <p:nvPicPr>
            <p:cNvPr id="34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7849781" flipH="1" flipV="1">
              <a:off x="3392288" y="3106729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그림 152" descr="빛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rot="13278623" flipH="1" flipV="1">
              <a:off x="5255090" y="3629983"/>
              <a:ext cx="803861" cy="8655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모서리가 둥근 직사각형 36"/>
          <p:cNvSpPr/>
          <p:nvPr/>
        </p:nvSpPr>
        <p:spPr bwMode="auto">
          <a:xfrm>
            <a:off x="2569114" y="2914661"/>
            <a:ext cx="4235133" cy="2749669"/>
          </a:xfrm>
          <a:prstGeom prst="roundRect">
            <a:avLst/>
          </a:prstGeom>
          <a:gradFill flip="none" rotWithShape="1">
            <a:gsLst>
              <a:gs pos="100000">
                <a:schemeClr val="accent5">
                  <a:lumMod val="20000"/>
                  <a:lumOff val="80000"/>
                </a:schemeClr>
              </a:gs>
              <a:gs pos="19000">
                <a:srgbClr val="FFFFFF">
                  <a:alpha val="10000"/>
                </a:srgbClr>
              </a:gs>
              <a:gs pos="5000">
                <a:schemeClr val="bg1">
                  <a:alpha val="0"/>
                </a:schemeClr>
              </a:gs>
              <a:gs pos="63000">
                <a:srgbClr val="DBEEF4"/>
              </a:gs>
              <a:gs pos="30000">
                <a:srgbClr val="DBEEF4"/>
              </a:gs>
              <a:gs pos="21000">
                <a:schemeClr val="accent5">
                  <a:lumMod val="20000"/>
                  <a:lumOff val="80000"/>
                  <a:alpha val="3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73956" y="2968158"/>
            <a:ext cx="3892411" cy="203132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</a:t>
            </a:r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전기컴퓨터공학부 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부산대학교 </a:t>
            </a:r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사물인터넷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블록체인 플랫폼 연구센터장</a:t>
            </a:r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부산대 융합보안대학원 </a:t>
            </a:r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책임교수 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김호원</a:t>
            </a:r>
            <a:endParaRPr lang="en-US" altLang="ko-KR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howonkim</a:t>
            </a:r>
            <a:r>
              <a:rPr lang="en-US" altLang="ko-KR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@pusan.ac.kr</a:t>
            </a:r>
          </a:p>
        </p:txBody>
      </p:sp>
      <p:sp>
        <p:nvSpPr>
          <p:cNvPr id="23" name="슬라이드 번호 개체 틀 4"/>
          <p:cNvSpPr txBox="1">
            <a:spLocks/>
          </p:cNvSpPr>
          <p:nvPr/>
        </p:nvSpPr>
        <p:spPr>
          <a:xfrm>
            <a:off x="4283968" y="6561131"/>
            <a:ext cx="648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algn="ctr">
              <a:defRPr sz="1200"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fld id="{6BCCB3AF-423D-41CB-AFF9-3007F6A07770}" type="slidenum">
              <a:rPr lang="ko-KR" altLang="en-US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522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/>
              <a:t>구조와 원리</a:t>
            </a:r>
          </a:p>
        </p:txBody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3"/>
              </a:buBlip>
            </a:pPr>
            <a:r>
              <a:rPr lang="ko-KR" altLang="en-US" sz="2000" b="1" dirty="0"/>
              <a:t> </a:t>
            </a:r>
            <a:r>
              <a:rPr lang="en-US" altLang="ko-KR" sz="2000" b="1" dirty="0"/>
              <a:t> </a:t>
            </a:r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eaLnBrk="1" hangingPunct="1"/>
            <a:endParaRPr lang="en-US" altLang="ko-KR" dirty="0"/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샘플 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</a:t>
            </a: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제대로 분류함</a:t>
            </a: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6727" name="Rectangle 7"/>
          <p:cNvSpPr>
            <a:spLocks noChangeArrowheads="1"/>
          </p:cNvSpPr>
          <p:nvPr/>
        </p:nvSpPr>
        <p:spPr bwMode="auto">
          <a:xfrm>
            <a:off x="2743200" y="3962400"/>
            <a:ext cx="2536825" cy="73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이 퍼셉트론은 </a:t>
            </a: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w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=(1,1)</a:t>
            </a:r>
            <a:r>
              <a:rPr kumimoji="1" lang="en-US" altLang="ko-KR" sz="1400" b="0" i="0" u="none" strike="noStrike" kern="1200" cap="none" spc="0" normalizeH="0" baseline="30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T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, </a:t>
            </a:r>
            <a:r>
              <a:rPr kumimoji="1" lang="en-US" altLang="ko-KR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b</a:t>
            </a:r>
            <a:r>
              <a:rPr kumimoji="1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=-0.5</a:t>
            </a: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따라서 결정 직선은  </a:t>
            </a:r>
          </a:p>
        </p:txBody>
      </p:sp>
      <p:sp>
        <p:nvSpPr>
          <p:cNvPr id="286729" name="Rectangle 9"/>
          <p:cNvSpPr>
            <a:spLocks noChangeArrowheads="1"/>
          </p:cNvSpPr>
          <p:nvPr/>
        </p:nvSpPr>
        <p:spPr bwMode="auto">
          <a:xfrm>
            <a:off x="0" y="3333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graphicFrame>
        <p:nvGraphicFramePr>
          <p:cNvPr id="13318" name="Object 8"/>
          <p:cNvGraphicFramePr>
            <a:graphicFrameLocks noChangeAspect="1"/>
          </p:cNvGraphicFramePr>
          <p:nvPr/>
        </p:nvGraphicFramePr>
        <p:xfrm>
          <a:off x="4452938" y="4398963"/>
          <a:ext cx="1752600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" name="Equation" r:id="rId4" imgW="1054100" imgH="190500" progId="Equation.3">
                  <p:embed/>
                </p:oleObj>
              </mc:Choice>
              <mc:Fallback>
                <p:oleObj name="Equation" r:id="rId4" imgW="1054100" imgH="190500" progId="Equation.3">
                  <p:embed/>
                  <p:pic>
                    <p:nvPicPr>
                      <p:cNvPr id="13318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2938" y="4398963"/>
                        <a:ext cx="1752600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31" name="Rectangle 11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sp>
        <p:nvSpPr>
          <p:cNvPr id="286733" name="Rectangle 13"/>
          <p:cNvSpPr>
            <a:spLocks noChangeArrowheads="1"/>
          </p:cNvSpPr>
          <p:nvPr/>
        </p:nvSpPr>
        <p:spPr bwMode="auto">
          <a:xfrm>
            <a:off x="0" y="32337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charset="0"/>
              <a:ea typeface="굴림" charset="-127"/>
              <a:cs typeface="+mn-cs"/>
            </a:endParaRPr>
          </a:p>
        </p:txBody>
      </p:sp>
      <p:pic>
        <p:nvPicPr>
          <p:cNvPr id="13321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" y="1499913"/>
            <a:ext cx="2160902" cy="1783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2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22" y="1259954"/>
            <a:ext cx="6608637" cy="242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5156617"/>
            <a:ext cx="5445591" cy="90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D00DF2-A51E-4B13-9340-265A1BD83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E5C59-840E-440D-B8F8-A7F6C49893B6}"/>
              </a:ext>
            </a:extLst>
          </p:cNvPr>
          <p:cNvSpPr txBox="1"/>
          <p:nvPr/>
        </p:nvSpPr>
        <p:spPr>
          <a:xfrm>
            <a:off x="83332" y="666614"/>
            <a:ext cx="277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58775" lvl="1" eaLnBrk="0" fontAlgn="base" hangingPunct="0"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en-US" altLang="ko-KR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OR</a:t>
            </a: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D8A80F-8E9D-4836-AF29-163F891409A3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ko-KR" altLang="en-US" dirty="0"/>
              <a:t>학습과 인식</a:t>
            </a:r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 err="1"/>
              <a:t>퍼셉트론</a:t>
            </a:r>
            <a:r>
              <a:rPr lang="ko-KR" altLang="en-US" sz="2000" b="1" dirty="0"/>
              <a:t> 학습이란</a:t>
            </a:r>
            <a:r>
              <a:rPr lang="en-US" altLang="ko-KR" sz="2000" b="1" dirty="0"/>
              <a:t>?</a:t>
            </a: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AND </a:t>
            </a: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 문제</a:t>
            </a: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endParaRPr lang="ko-KR" altLang="en-US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0F15A84-27A1-474C-A7FB-32A0281219C6}"/>
              </a:ext>
            </a:extLst>
          </p:cNvPr>
          <p:cNvGrpSpPr/>
          <p:nvPr/>
        </p:nvGrpSpPr>
        <p:grpSpPr>
          <a:xfrm>
            <a:off x="139291" y="3696306"/>
            <a:ext cx="5696297" cy="2547522"/>
            <a:chOff x="1323975" y="3620340"/>
            <a:chExt cx="4148138" cy="1742235"/>
          </a:xfrm>
        </p:grpSpPr>
        <p:sp>
          <p:nvSpPr>
            <p:cNvPr id="287751" name="Text Box 7"/>
            <p:cNvSpPr txBox="1">
              <a:spLocks noChangeArrowheads="1"/>
            </p:cNvSpPr>
            <p:nvPr/>
          </p:nvSpPr>
          <p:spPr bwMode="auto">
            <a:xfrm>
              <a:off x="3209925" y="4067175"/>
              <a:ext cx="2603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1</a:t>
              </a:r>
            </a:p>
          </p:txBody>
        </p:sp>
        <p:sp>
          <p:nvSpPr>
            <p:cNvPr id="287752" name="Text Box 8"/>
            <p:cNvSpPr txBox="1">
              <a:spLocks noChangeArrowheads="1"/>
            </p:cNvSpPr>
            <p:nvPr/>
          </p:nvSpPr>
          <p:spPr bwMode="auto">
            <a:xfrm>
              <a:off x="3200400" y="4524375"/>
              <a:ext cx="3032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x</a:t>
              </a:r>
              <a:r>
                <a:rPr kumimoji="1" lang="en-US" altLang="ko-KR" sz="12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1</a:t>
              </a:r>
            </a:p>
          </p:txBody>
        </p:sp>
        <p:sp>
          <p:nvSpPr>
            <p:cNvPr id="287753" name="Text Box 9"/>
            <p:cNvSpPr txBox="1">
              <a:spLocks noChangeArrowheads="1"/>
            </p:cNvSpPr>
            <p:nvPr/>
          </p:nvSpPr>
          <p:spPr bwMode="auto">
            <a:xfrm>
              <a:off x="4002088" y="4154488"/>
              <a:ext cx="25241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?</a:t>
              </a:r>
            </a:p>
          </p:txBody>
        </p:sp>
        <p:sp>
          <p:nvSpPr>
            <p:cNvPr id="287754" name="Text Box 10"/>
            <p:cNvSpPr txBox="1">
              <a:spLocks noChangeArrowheads="1"/>
            </p:cNvSpPr>
            <p:nvPr/>
          </p:nvSpPr>
          <p:spPr bwMode="auto">
            <a:xfrm>
              <a:off x="4000500" y="4438650"/>
              <a:ext cx="2524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?</a:t>
              </a:r>
            </a:p>
          </p:txBody>
        </p:sp>
        <p:sp>
          <p:nvSpPr>
            <p:cNvPr id="287755" name="Text Box 11"/>
            <p:cNvSpPr txBox="1">
              <a:spLocks noChangeArrowheads="1"/>
            </p:cNvSpPr>
            <p:nvPr/>
          </p:nvSpPr>
          <p:spPr bwMode="auto">
            <a:xfrm>
              <a:off x="4000500" y="4695825"/>
              <a:ext cx="2524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?</a:t>
              </a:r>
            </a:p>
          </p:txBody>
        </p:sp>
        <p:sp>
          <p:nvSpPr>
            <p:cNvPr id="287756" name="Text Box 12"/>
            <p:cNvSpPr txBox="1">
              <a:spLocks noChangeArrowheads="1"/>
            </p:cNvSpPr>
            <p:nvPr/>
          </p:nvSpPr>
          <p:spPr bwMode="auto">
            <a:xfrm>
              <a:off x="5219700" y="4524375"/>
              <a:ext cx="2524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y</a:t>
              </a:r>
            </a:p>
          </p:txBody>
        </p:sp>
        <p:sp>
          <p:nvSpPr>
            <p:cNvPr id="287757" name="Text Box 13"/>
            <p:cNvSpPr txBox="1">
              <a:spLocks noChangeArrowheads="1"/>
            </p:cNvSpPr>
            <p:nvPr/>
          </p:nvSpPr>
          <p:spPr bwMode="auto">
            <a:xfrm>
              <a:off x="3200400" y="4953000"/>
              <a:ext cx="3032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x</a:t>
              </a:r>
              <a:r>
                <a:rPr kumimoji="1" lang="en-US" altLang="ko-KR" sz="1200" b="0" i="0" u="none" strike="noStrike" kern="120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2</a:t>
              </a:r>
            </a:p>
          </p:txBody>
        </p:sp>
        <p:sp>
          <p:nvSpPr>
            <p:cNvPr id="287758" name="Rectangle 14"/>
            <p:cNvSpPr>
              <a:spLocks noChangeArrowheads="1"/>
            </p:cNvSpPr>
            <p:nvPr/>
          </p:nvSpPr>
          <p:spPr bwMode="auto">
            <a:xfrm>
              <a:off x="1438275" y="5143500"/>
              <a:ext cx="122238" cy="122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60" name="Text Box 16"/>
            <p:cNvSpPr txBox="1">
              <a:spLocks noChangeArrowheads="1"/>
            </p:cNvSpPr>
            <p:nvPr/>
          </p:nvSpPr>
          <p:spPr bwMode="auto">
            <a:xfrm>
              <a:off x="1476375" y="4953000"/>
              <a:ext cx="2603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a</a:t>
              </a:r>
            </a:p>
          </p:txBody>
        </p:sp>
        <p:sp>
          <p:nvSpPr>
            <p:cNvPr id="287761" name="Text Box 17"/>
            <p:cNvSpPr txBox="1">
              <a:spLocks noChangeArrowheads="1"/>
            </p:cNvSpPr>
            <p:nvPr/>
          </p:nvSpPr>
          <p:spPr bwMode="auto">
            <a:xfrm>
              <a:off x="2238375" y="4962525"/>
              <a:ext cx="268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b</a:t>
              </a:r>
            </a:p>
          </p:txBody>
        </p:sp>
        <p:sp>
          <p:nvSpPr>
            <p:cNvPr id="287762" name="Text Box 18"/>
            <p:cNvSpPr txBox="1">
              <a:spLocks noChangeArrowheads="1"/>
            </p:cNvSpPr>
            <p:nvPr/>
          </p:nvSpPr>
          <p:spPr bwMode="auto">
            <a:xfrm>
              <a:off x="1476375" y="4181475"/>
              <a:ext cx="2524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c</a:t>
              </a:r>
            </a:p>
          </p:txBody>
        </p:sp>
        <p:sp>
          <p:nvSpPr>
            <p:cNvPr id="287763" name="Text Box 19"/>
            <p:cNvSpPr txBox="1">
              <a:spLocks noChangeArrowheads="1"/>
            </p:cNvSpPr>
            <p:nvPr/>
          </p:nvSpPr>
          <p:spPr bwMode="auto">
            <a:xfrm>
              <a:off x="2238375" y="4181475"/>
              <a:ext cx="2682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굴림" charset="-127"/>
                  <a:cs typeface="+mn-cs"/>
                </a:rPr>
                <a:t>d</a:t>
              </a:r>
            </a:p>
          </p:txBody>
        </p:sp>
        <p:sp>
          <p:nvSpPr>
            <p:cNvPr id="287764" name="Oval 20"/>
            <p:cNvSpPr>
              <a:spLocks noChangeArrowheads="1"/>
            </p:cNvSpPr>
            <p:nvPr/>
          </p:nvSpPr>
          <p:spPr bwMode="auto">
            <a:xfrm>
              <a:off x="2190750" y="4362450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66" name="Line 22"/>
            <p:cNvSpPr>
              <a:spLocks noChangeShapeType="1"/>
            </p:cNvSpPr>
            <p:nvPr/>
          </p:nvSpPr>
          <p:spPr bwMode="auto">
            <a:xfrm flipV="1">
              <a:off x="1495425" y="4067175"/>
              <a:ext cx="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67" name="Line 23"/>
            <p:cNvSpPr>
              <a:spLocks noChangeShapeType="1"/>
            </p:cNvSpPr>
            <p:nvPr/>
          </p:nvSpPr>
          <p:spPr bwMode="auto">
            <a:xfrm>
              <a:off x="1323975" y="5210175"/>
              <a:ext cx="1371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68" name="Oval 24"/>
            <p:cNvSpPr>
              <a:spLocks noChangeArrowheads="1"/>
            </p:cNvSpPr>
            <p:nvPr/>
          </p:nvSpPr>
          <p:spPr bwMode="auto">
            <a:xfrm>
              <a:off x="3619500" y="5057775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69" name="Oval 25"/>
            <p:cNvSpPr>
              <a:spLocks noChangeArrowheads="1"/>
            </p:cNvSpPr>
            <p:nvPr/>
          </p:nvSpPr>
          <p:spPr bwMode="auto">
            <a:xfrm>
              <a:off x="3619500" y="4600575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70" name="Oval 26"/>
            <p:cNvSpPr>
              <a:spLocks noChangeArrowheads="1"/>
            </p:cNvSpPr>
            <p:nvPr/>
          </p:nvSpPr>
          <p:spPr bwMode="auto">
            <a:xfrm>
              <a:off x="3619500" y="4143375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71" name="Line 27"/>
            <p:cNvSpPr>
              <a:spLocks noChangeShapeType="1"/>
            </p:cNvSpPr>
            <p:nvPr/>
          </p:nvSpPr>
          <p:spPr bwMode="auto">
            <a:xfrm>
              <a:off x="3467100" y="42100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72" name="Line 28"/>
            <p:cNvSpPr>
              <a:spLocks noChangeShapeType="1"/>
            </p:cNvSpPr>
            <p:nvPr/>
          </p:nvSpPr>
          <p:spPr bwMode="auto">
            <a:xfrm>
              <a:off x="3467100" y="51244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73" name="Line 29"/>
            <p:cNvSpPr>
              <a:spLocks noChangeShapeType="1"/>
            </p:cNvSpPr>
            <p:nvPr/>
          </p:nvSpPr>
          <p:spPr bwMode="auto">
            <a:xfrm>
              <a:off x="3467100" y="4667250"/>
              <a:ext cx="152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74" name="Oval 30"/>
            <p:cNvSpPr>
              <a:spLocks noChangeArrowheads="1"/>
            </p:cNvSpPr>
            <p:nvPr/>
          </p:nvSpPr>
          <p:spPr bwMode="auto">
            <a:xfrm>
              <a:off x="4610100" y="4600575"/>
              <a:ext cx="122238" cy="1222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cxnSp>
          <p:nvCxnSpPr>
            <p:cNvPr id="287775" name="AutoShape 31"/>
            <p:cNvCxnSpPr>
              <a:cxnSpLocks noChangeShapeType="1"/>
              <a:stCxn id="287770" idx="6"/>
              <a:endCxn id="287774" idx="2"/>
            </p:cNvCxnSpPr>
            <p:nvPr/>
          </p:nvCxnSpPr>
          <p:spPr bwMode="auto">
            <a:xfrm>
              <a:off x="3741738" y="4205288"/>
              <a:ext cx="868362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7776" name="AutoShape 32"/>
            <p:cNvCxnSpPr>
              <a:cxnSpLocks noChangeShapeType="1"/>
              <a:stCxn id="287769" idx="6"/>
              <a:endCxn id="287774" idx="2"/>
            </p:cNvCxnSpPr>
            <p:nvPr/>
          </p:nvCxnSpPr>
          <p:spPr bwMode="auto">
            <a:xfrm>
              <a:off x="3741738" y="4662488"/>
              <a:ext cx="868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7777" name="AutoShape 33"/>
            <p:cNvCxnSpPr>
              <a:cxnSpLocks noChangeShapeType="1"/>
              <a:stCxn id="287768" idx="6"/>
              <a:endCxn id="287774" idx="2"/>
            </p:cNvCxnSpPr>
            <p:nvPr/>
          </p:nvCxnSpPr>
          <p:spPr bwMode="auto">
            <a:xfrm flipV="1">
              <a:off x="3741738" y="4662488"/>
              <a:ext cx="868362" cy="457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87778" name="AutoShape 34"/>
            <p:cNvCxnSpPr>
              <a:cxnSpLocks noChangeShapeType="1"/>
              <a:stCxn id="287774" idx="6"/>
              <a:endCxn id="287756" idx="1"/>
            </p:cNvCxnSpPr>
            <p:nvPr/>
          </p:nvCxnSpPr>
          <p:spPr bwMode="auto">
            <a:xfrm>
              <a:off x="4732338" y="4662488"/>
              <a:ext cx="48736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7779" name="Rectangle 35"/>
            <p:cNvSpPr>
              <a:spLocks noChangeArrowheads="1"/>
            </p:cNvSpPr>
            <p:nvPr/>
          </p:nvSpPr>
          <p:spPr bwMode="auto">
            <a:xfrm>
              <a:off x="1436688" y="4376738"/>
              <a:ext cx="122237" cy="12223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80" name="Rectangle 36"/>
            <p:cNvSpPr>
              <a:spLocks noChangeArrowheads="1"/>
            </p:cNvSpPr>
            <p:nvPr/>
          </p:nvSpPr>
          <p:spPr bwMode="auto">
            <a:xfrm>
              <a:off x="2189163" y="5137150"/>
              <a:ext cx="122237" cy="1222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endParaRPr>
            </a:p>
          </p:txBody>
        </p:sp>
        <p:sp>
          <p:nvSpPr>
            <p:cNvPr id="287781" name="Rectangle 37"/>
            <p:cNvSpPr>
              <a:spLocks noChangeArrowheads="1"/>
            </p:cNvSpPr>
            <p:nvPr/>
          </p:nvSpPr>
          <p:spPr bwMode="auto">
            <a:xfrm>
              <a:off x="1616074" y="3620340"/>
              <a:ext cx="3040057" cy="3578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a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=(0,0)</a:t>
              </a:r>
              <a:r>
                <a:rPr kumimoji="1" lang="en-US" altLang="ko-KR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 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b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=(1,0)</a:t>
              </a:r>
              <a:r>
                <a:rPr kumimoji="1" lang="en-US" altLang="ko-KR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 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c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=(0,1)</a:t>
              </a:r>
              <a:r>
                <a:rPr kumimoji="1" lang="en-US" altLang="ko-KR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  </a:t>
              </a: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d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=(1,1)</a:t>
              </a:r>
              <a:r>
                <a:rPr kumimoji="1" lang="en-US" altLang="ko-KR" sz="14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-127"/>
                <a:ea typeface="바탕" charset="-127"/>
                <a:cs typeface="Times New Roman" charset="0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a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 -1       </a:t>
              </a:r>
              <a:r>
                <a:rPr kumimoji="1" lang="en-US" altLang="ko-KR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b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 -1       </a:t>
              </a:r>
              <a:r>
                <a:rPr kumimoji="1" lang="en-US" altLang="ko-KR" sz="14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1" u="none" strike="noStrike" kern="1200" cap="none" spc="0" normalizeH="0" baseline="-30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c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 -1       </a:t>
              </a:r>
              <a:r>
                <a:rPr kumimoji="1" lang="en-US" altLang="ko-KR" sz="1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t</a:t>
              </a:r>
              <a:r>
                <a:rPr kumimoji="1" lang="en-US" altLang="ko-KR" sz="1400" b="0" i="1" u="none" strike="noStrike" kern="1200" cap="none" spc="0" normalizeH="0" baseline="-3000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d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=1</a:t>
              </a:r>
              <a:r>
                <a:rPr kumimoji="1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charset="0"/>
                  <a:ea typeface="바탕" charset="-127"/>
                  <a:cs typeface="Times New Roman" charset="0"/>
                </a:rPr>
                <a:t> </a:t>
              </a:r>
              <a:endPara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-127"/>
                <a:ea typeface="바탕" charset="-127"/>
                <a:cs typeface="Times New Roman" charset="0"/>
              </a:endParaRPr>
            </a:p>
          </p:txBody>
        </p:sp>
      </p:grpSp>
      <p:pic>
        <p:nvPicPr>
          <p:cNvPr id="14369" name="Picture 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2" y="1178719"/>
            <a:ext cx="6746875" cy="149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426ECC2-0630-44CB-A4B4-4D827AE096B7}"/>
              </a:ext>
            </a:extLst>
          </p:cNvPr>
          <p:cNvCxnSpPr/>
          <p:nvPr/>
        </p:nvCxnSpPr>
        <p:spPr>
          <a:xfrm>
            <a:off x="5835588" y="3332133"/>
            <a:ext cx="0" cy="2952258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8A74A71C-CD4D-4695-87AC-CF16255B7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121" y="5227356"/>
            <a:ext cx="2857588" cy="126460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3F45FB0-50C9-4EF7-930C-EA474EAB420E}"/>
              </a:ext>
            </a:extLst>
          </p:cNvPr>
          <p:cNvSpPr txBox="1"/>
          <p:nvPr/>
        </p:nvSpPr>
        <p:spPr>
          <a:xfrm>
            <a:off x="6049539" y="2862493"/>
            <a:ext cx="277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lvl="1" indent="-182563" eaLnBrk="0" fontAlgn="base" hangingPunct="0">
              <a:buFont typeface="Wingdings" panose="05000000000000000000" pitchFamily="2" charset="2"/>
              <a:buChar char="§"/>
              <a:defRPr/>
            </a:pP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NAND </a:t>
            </a:r>
            <a:r>
              <a:rPr lang="ko-KR" altLang="en-US" sz="1800" dirty="0">
                <a:solidFill>
                  <a:srgbClr val="0000C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800" dirty="0">
              <a:solidFill>
                <a:srgbClr val="0000C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F6740FC7-9E91-4A31-9BD3-9EB1718202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033644"/>
              </p:ext>
            </p:extLst>
          </p:nvPr>
        </p:nvGraphicFramePr>
        <p:xfrm>
          <a:off x="6351476" y="3298321"/>
          <a:ext cx="229327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4425">
                  <a:extLst>
                    <a:ext uri="{9D8B030D-6E8A-4147-A177-3AD203B41FA5}">
                      <a16:colId xmlns:a16="http://schemas.microsoft.com/office/drawing/2014/main" val="1138595820"/>
                    </a:ext>
                  </a:extLst>
                </a:gridCol>
                <a:gridCol w="764425">
                  <a:extLst>
                    <a:ext uri="{9D8B030D-6E8A-4147-A177-3AD203B41FA5}">
                      <a16:colId xmlns:a16="http://schemas.microsoft.com/office/drawing/2014/main" val="1761353410"/>
                    </a:ext>
                  </a:extLst>
                </a:gridCol>
                <a:gridCol w="764425">
                  <a:extLst>
                    <a:ext uri="{9D8B030D-6E8A-4147-A177-3AD203B41FA5}">
                      <a16:colId xmlns:a16="http://schemas.microsoft.com/office/drawing/2014/main" val="2788685986"/>
                    </a:ext>
                  </a:extLst>
                </a:gridCol>
              </a:tblGrid>
              <a:tr h="33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x2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2244653"/>
                  </a:ext>
                </a:extLst>
              </a:tr>
              <a:tr h="333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31908"/>
                  </a:ext>
                </a:extLst>
              </a:tr>
              <a:tr h="3338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753694"/>
                  </a:ext>
                </a:extLst>
              </a:tr>
              <a:tr h="33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0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866607"/>
                  </a:ext>
                </a:extLst>
              </a:tr>
              <a:tr h="33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-1</a:t>
                      </a:r>
                      <a:endParaRPr lang="ko-KR" altLang="en-US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378181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79124A0-2CFE-4159-B000-CC17A3CAC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CB3AF-423D-41CB-AFF9-3007F6A0777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B13C56A-64FF-45DA-A73A-9944EA03959B}"/>
              </a:ext>
            </a:extLst>
          </p:cNvPr>
          <p:cNvGrpSpPr/>
          <p:nvPr/>
        </p:nvGrpSpPr>
        <p:grpSpPr>
          <a:xfrm>
            <a:off x="3733186" y="4391886"/>
            <a:ext cx="537173" cy="1169490"/>
            <a:chOff x="3733186" y="4391886"/>
            <a:chExt cx="537173" cy="116949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EB8AF1-E645-49B3-BA3D-A31A650AE2A7}"/>
                </a:ext>
              </a:extLst>
            </p:cNvPr>
            <p:cNvSpPr txBox="1"/>
            <p:nvPr/>
          </p:nvSpPr>
          <p:spPr>
            <a:xfrm>
              <a:off x="3733186" y="4391886"/>
              <a:ext cx="53717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-1.1</a:t>
              </a:r>
              <a:endPara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8C56C8-0E11-4CE5-9E4A-537FC3B18E18}"/>
                </a:ext>
              </a:extLst>
            </p:cNvPr>
            <p:cNvSpPr txBox="1"/>
            <p:nvPr/>
          </p:nvSpPr>
          <p:spPr>
            <a:xfrm>
              <a:off x="3733187" y="4901610"/>
              <a:ext cx="3441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1AF5D39-321F-49D3-9030-7EE1E88DD21E}"/>
                </a:ext>
              </a:extLst>
            </p:cNvPr>
            <p:cNvSpPr txBox="1"/>
            <p:nvPr/>
          </p:nvSpPr>
          <p:spPr>
            <a:xfrm>
              <a:off x="3733187" y="5284377"/>
              <a:ext cx="34417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</a:t>
              </a:r>
              <a:endParaRPr lang="ko-KR" altLang="en-US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66F36E0-F037-4B97-B126-BF27D0B0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0707" y="-15517"/>
            <a:ext cx="2758387" cy="1062970"/>
          </a:xfrm>
          <a:prstGeom prst="rect">
            <a:avLst/>
          </a:prstGeom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504" y="620688"/>
            <a:ext cx="8077200" cy="5105400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361950" indent="-361950" latinLnBrk="0">
              <a:spcBef>
                <a:spcPts val="0"/>
              </a:spcBef>
              <a:buBlip>
                <a:blip r:embed="rId2"/>
              </a:buBlip>
            </a:pPr>
            <a:r>
              <a:rPr lang="ko-KR" altLang="en-US" sz="2000" b="1" dirty="0">
                <a:latin typeface="나눔고딕 ExtraBold" pitchFamily="50" charset="-127"/>
                <a:ea typeface="나눔고딕 ExtraBold" pitchFamily="50" charset="-127"/>
              </a:rPr>
              <a:t>패턴 인식에서 일반적인 학습 알고리즘 설계 과정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1: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분류기 구조 정의와 분류 과정의 수학식 정의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2: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분류기 품질 측정용 </a:t>
            </a:r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비용함수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6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  <a:p>
            <a:pPr lvl="1" eaLnBrk="1" hangingPunct="1"/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3: </a:t>
            </a:r>
            <a:r>
              <a:rPr lang="en-US" altLang="ko-KR" sz="1600" i="1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최적화하는 </a:t>
            </a:r>
            <a:r>
              <a:rPr lang="en-US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 </a:t>
            </a:r>
            <a:r>
              <a:rPr lang="el-GR" altLang="ko-KR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Θ</a:t>
            </a:r>
            <a:r>
              <a:rPr lang="ko-KR" altLang="en-US" sz="1600" dirty="0" err="1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1600" dirty="0">
                <a:solidFill>
                  <a:srgbClr val="0000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찾는 알고리즘 설계</a:t>
            </a:r>
          </a:p>
          <a:p>
            <a:pPr lvl="1" eaLnBrk="1" hangingPunct="1"/>
            <a:endParaRPr lang="ko-KR" altLang="en-US" sz="1600" dirty="0">
              <a:solidFill>
                <a:srgbClr val="0000FF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289796" name="Picture 4" descr="f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7949" y="2280611"/>
            <a:ext cx="3155776" cy="255395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4331320" y="2566986"/>
            <a:ext cx="12128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단계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1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과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2</a:t>
            </a:r>
          </a:p>
        </p:txBody>
      </p:sp>
      <p:sp>
        <p:nvSpPr>
          <p:cNvPr id="289799" name="Text Box 7"/>
          <p:cNvSpPr txBox="1">
            <a:spLocks noChangeArrowheads="1"/>
          </p:cNvSpPr>
          <p:nvPr/>
        </p:nvSpPr>
        <p:spPr bwMode="auto">
          <a:xfrm>
            <a:off x="4434371" y="4146537"/>
            <a:ext cx="812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단계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charset="0"/>
                <a:ea typeface="굴림" charset="-127"/>
                <a:cs typeface="+mn-cs"/>
              </a:rPr>
              <a:t>3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A88C3049-5C73-4A4C-9540-9011C2386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47112"/>
            <a:ext cx="6264696" cy="401568"/>
          </a:xfrm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24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 ExtraBold" pitchFamily="50" charset="-127"/>
                <a:ea typeface="나눔고딕 ExtraBold" pitchFamily="50" charset="-127"/>
              </a:rPr>
              <a:t>학습과 인식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828FD3-B92E-4911-B55F-D2AA0ABC3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C4CD82-31DA-40C6-B867-65C44CA8C9DB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DE6B02-5B20-40B0-9BC1-0BC4CC4871FD}"/>
              </a:ext>
            </a:extLst>
          </p:cNvPr>
          <p:cNvSpPr txBox="1"/>
          <p:nvPr/>
        </p:nvSpPr>
        <p:spPr>
          <a:xfrm>
            <a:off x="7308304" y="78740"/>
            <a:ext cx="1835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I. </a:t>
            </a:r>
            <a:r>
              <a:rPr lang="ko-KR" altLang="en-US" sz="105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신경 회로망 상세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나눔스퀘어"/>
        <a:cs typeface=""/>
      </a:majorFont>
      <a:minorFont>
        <a:latin typeface="Calibri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44A6E"/>
        </a:solidFill>
        <a:ln w="9525">
          <a:noFill/>
          <a:miter lim="800000"/>
          <a:headEnd/>
          <a:tailEnd/>
        </a:ln>
        <a:effectLst/>
      </a:spPr>
      <a:bodyPr wrap="none" rtlCol="0" anchor="ctr"/>
      <a:lstStyle>
        <a:defPPr algn="ctr">
          <a:defRPr sz="1000" b="1">
            <a:solidFill>
              <a:schemeClr val="bg1"/>
            </a:solidFill>
          </a:defRPr>
        </a:defPPr>
      </a:lstStyle>
    </a:spDef>
    <a:lnDef>
      <a:spPr>
        <a:ln w="50800">
          <a:solidFill>
            <a:schemeClr val="bg1">
              <a:lumMod val="75000"/>
            </a:schemeClr>
          </a:solidFill>
          <a:headEnd type="stealth"/>
          <a:tailEnd type="stealt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21880</TotalTime>
  <Words>3281</Words>
  <Application>Microsoft Office PowerPoint</Application>
  <PresentationFormat>화면 슬라이드 쇼(4:3)</PresentationFormat>
  <Paragraphs>755</Paragraphs>
  <Slides>62</Slides>
  <Notes>20</Notes>
  <HiddenSlides>0</HiddenSlides>
  <MMClips>0</MMClips>
  <ScaleCrop>false</ScaleCrop>
  <HeadingPairs>
    <vt:vector size="8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9" baseType="lpstr">
      <vt:lpstr>HY헤드라인M</vt:lpstr>
      <vt:lpstr>굴림</vt:lpstr>
      <vt:lpstr>나눔고딕</vt:lpstr>
      <vt:lpstr>나눔고딕 ExtraBold</vt:lpstr>
      <vt:lpstr>나눔바른고딕</vt:lpstr>
      <vt:lpstr>나눔스퀘어</vt:lpstr>
      <vt:lpstr>나눔스퀘어 ExtraBold</vt:lpstr>
      <vt:lpstr>맑은 고딕</vt:lpstr>
      <vt:lpstr>바탕</vt:lpstr>
      <vt:lpstr>Arial</vt:lpstr>
      <vt:lpstr>Calibri</vt:lpstr>
      <vt:lpstr>Cambria Math</vt:lpstr>
      <vt:lpstr>Helvetica</vt:lpstr>
      <vt:lpstr>Times New Roman</vt:lpstr>
      <vt:lpstr>Wingdings</vt:lpstr>
      <vt:lpstr>1_Office 테마</vt:lpstr>
      <vt:lpstr>Equation</vt:lpstr>
      <vt:lpstr>PowerPoint 프레젠테이션</vt:lpstr>
      <vt:lpstr>목차</vt:lpstr>
      <vt:lpstr>PowerPoint 프레젠테이션</vt:lpstr>
      <vt:lpstr>퍼셉트론</vt:lpstr>
      <vt:lpstr>구조와 원리</vt:lpstr>
      <vt:lpstr>구조와 원리</vt:lpstr>
      <vt:lpstr>구조와 원리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학습과 인식</vt:lpstr>
      <vt:lpstr>다층 퍼셉트론</vt:lpstr>
      <vt:lpstr>다층퍼센트론 - 구조와 원리</vt:lpstr>
      <vt:lpstr>다층퍼센트론 - 구조와 원리</vt:lpstr>
      <vt:lpstr>다층퍼센트론 - 구조와 원리</vt:lpstr>
      <vt:lpstr>다층퍼센트론 - 구조와 원리</vt:lpstr>
      <vt:lpstr>다층퍼센트론 - 구조와 원리</vt:lpstr>
      <vt:lpstr>다층퍼센트론 - 구조와 원리</vt:lpstr>
      <vt:lpstr>다층퍼센트론 - 구조와 원리</vt:lpstr>
      <vt:lpstr>다층퍼센트론 - 구조와 원리</vt:lpstr>
      <vt:lpstr>Feed-Forward MLP </vt:lpstr>
      <vt:lpstr>학습</vt:lpstr>
      <vt:lpstr>학습</vt:lpstr>
      <vt:lpstr>학습</vt:lpstr>
      <vt:lpstr>학습</vt:lpstr>
      <vt:lpstr>학습</vt:lpstr>
      <vt:lpstr>학습</vt:lpstr>
      <vt:lpstr>학습</vt:lpstr>
      <vt:lpstr>학습</vt:lpstr>
      <vt:lpstr>학습</vt:lpstr>
      <vt:lpstr>4.3.2 학습</vt:lpstr>
      <vt:lpstr>학습</vt:lpstr>
      <vt:lpstr>학습</vt:lpstr>
      <vt:lpstr>인식</vt:lpstr>
      <vt:lpstr>구현과 몇 가지 부연 설명</vt:lpstr>
      <vt:lpstr>구현과 몇 가지 부연 설명</vt:lpstr>
      <vt:lpstr>PowerPoint 프레젠테이션</vt:lpstr>
      <vt:lpstr>머신러닝 모델 검증 방법</vt:lpstr>
      <vt:lpstr>머신러닝 모델 검증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최적화 기법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ho1</dc:creator>
  <cp:lastModifiedBy>교육용_비밀번호_1234</cp:lastModifiedBy>
  <cp:revision>2463</cp:revision>
  <cp:lastPrinted>2019-04-25T23:46:21Z</cp:lastPrinted>
  <dcterms:created xsi:type="dcterms:W3CDTF">2011-06-16T02:40:40Z</dcterms:created>
  <dcterms:modified xsi:type="dcterms:W3CDTF">2020-08-25T00:06:16Z</dcterms:modified>
</cp:coreProperties>
</file>